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85">
          <p15:clr>
            <a:srgbClr val="A4A3A4"/>
          </p15:clr>
        </p15:guide>
        <p15:guide id="2" pos="395">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44"/>
      </p:cViewPr>
      <p:guideLst>
        <p:guide orient="horz" pos="3185"/>
        <p:guide pos="395"/>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50" tIns="46575" rIns="93150"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50" tIns="46575" rIns="93150"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50" tIns="46575" rIns="93150"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Clr>
                <a:schemeClr val="dk1"/>
              </a:buClr>
              <a:buSzPts val="3600"/>
              <a:buFont typeface="Arial"/>
              <a:buNone/>
            </a:pPr>
            <a:r>
              <a:rPr lang="en-US" sz="4000" b="1">
                <a:solidFill>
                  <a:schemeClr val="lt1"/>
                </a:solidFill>
                <a:latin typeface="Cambria"/>
                <a:ea typeface="Cambria"/>
                <a:cs typeface="Cambria"/>
                <a:sym typeface="Cambria"/>
              </a:rPr>
              <a:t>Overview</a:t>
            </a:r>
            <a:endParaRPr sz="4000" b="1">
              <a:solidFill>
                <a:schemeClr val="lt1"/>
              </a:solidFill>
              <a:latin typeface="Cambria"/>
              <a:ea typeface="Cambria"/>
              <a:cs typeface="Cambria"/>
              <a:sym typeface="Cambria"/>
            </a:endParaRPr>
          </a:p>
          <a:p>
            <a:pPr marL="457200" lvl="0" indent="-355600" algn="l" rtl="0">
              <a:spcBef>
                <a:spcPts val="0"/>
              </a:spcBef>
              <a:spcAft>
                <a:spcPts val="0"/>
              </a:spcAft>
              <a:buClr>
                <a:schemeClr val="lt1"/>
              </a:buClr>
              <a:buSzPts val="2000"/>
              <a:buFont typeface="Cambria"/>
              <a:buAutoNum type="arabicPeriod"/>
            </a:pPr>
            <a:r>
              <a:rPr lang="en-US" sz="2000">
                <a:solidFill>
                  <a:schemeClr val="lt1"/>
                </a:solidFill>
                <a:latin typeface="Cambria"/>
                <a:ea typeface="Cambria"/>
                <a:cs typeface="Cambria"/>
                <a:sym typeface="Cambria"/>
              </a:rPr>
              <a:t>Financial Aid </a:t>
            </a:r>
            <a:endParaRPr sz="2000">
              <a:solidFill>
                <a:schemeClr val="lt1"/>
              </a:solidFill>
              <a:latin typeface="Cambria"/>
              <a:ea typeface="Cambria"/>
              <a:cs typeface="Cambria"/>
              <a:sym typeface="Cambria"/>
            </a:endParaRPr>
          </a:p>
          <a:p>
            <a:pPr marL="457200" lvl="0" indent="-355600" algn="l" rtl="0">
              <a:spcBef>
                <a:spcPts val="0"/>
              </a:spcBef>
              <a:spcAft>
                <a:spcPts val="0"/>
              </a:spcAft>
              <a:buClr>
                <a:schemeClr val="lt1"/>
              </a:buClr>
              <a:buSzPts val="2000"/>
              <a:buFont typeface="Cambria"/>
              <a:buAutoNum type="arabicPeriod"/>
            </a:pPr>
            <a:r>
              <a:rPr lang="en-US" sz="2000">
                <a:solidFill>
                  <a:schemeClr val="lt1"/>
                </a:solidFill>
                <a:latin typeface="Cambria"/>
                <a:ea typeface="Cambria"/>
                <a:cs typeface="Cambria"/>
                <a:sym typeface="Cambria"/>
              </a:rPr>
              <a:t>Bursar Refunds </a:t>
            </a:r>
            <a:endParaRPr sz="2000">
              <a:solidFill>
                <a:schemeClr val="lt1"/>
              </a:solidFill>
              <a:latin typeface="Cambria"/>
              <a:ea typeface="Cambria"/>
              <a:cs typeface="Cambria"/>
              <a:sym typeface="Cambria"/>
            </a:endParaRPr>
          </a:p>
          <a:p>
            <a:pPr marL="457200" lvl="0" indent="-355600" algn="l" rtl="0">
              <a:spcBef>
                <a:spcPts val="0"/>
              </a:spcBef>
              <a:spcAft>
                <a:spcPts val="0"/>
              </a:spcAft>
              <a:buClr>
                <a:schemeClr val="lt1"/>
              </a:buClr>
              <a:buSzPts val="2000"/>
              <a:buFont typeface="Cambria"/>
              <a:buAutoNum type="arabicPeriod"/>
            </a:pPr>
            <a:r>
              <a:rPr lang="en-US" sz="2000">
                <a:solidFill>
                  <a:schemeClr val="lt1"/>
                </a:solidFill>
                <a:latin typeface="Cambria"/>
                <a:ea typeface="Cambria"/>
                <a:cs typeface="Cambria"/>
                <a:sym typeface="Cambria"/>
              </a:rPr>
              <a:t>Moving Off Campus</a:t>
            </a:r>
            <a:endParaRPr sz="2000">
              <a:solidFill>
                <a:schemeClr val="lt1"/>
              </a:solidFill>
              <a:latin typeface="Cambria"/>
              <a:ea typeface="Cambria"/>
              <a:cs typeface="Cambria"/>
              <a:sym typeface="Cambria"/>
            </a:endParaRPr>
          </a:p>
          <a:p>
            <a:pPr marL="457200" lvl="0" indent="-355600" algn="l" rtl="0">
              <a:spcBef>
                <a:spcPts val="0"/>
              </a:spcBef>
              <a:spcAft>
                <a:spcPts val="0"/>
              </a:spcAft>
              <a:buClr>
                <a:schemeClr val="lt1"/>
              </a:buClr>
              <a:buSzPts val="2000"/>
              <a:buFont typeface="Cambria"/>
              <a:buAutoNum type="arabicPeriod"/>
            </a:pPr>
            <a:r>
              <a:rPr lang="en-US" sz="2000">
                <a:solidFill>
                  <a:schemeClr val="lt1"/>
                </a:solidFill>
                <a:latin typeface="Cambria"/>
                <a:ea typeface="Cambria"/>
                <a:cs typeface="Cambria"/>
                <a:sym typeface="Cambria"/>
              </a:rPr>
              <a:t>Working/Student Loans</a:t>
            </a:r>
            <a:endParaRPr sz="2000">
              <a:solidFill>
                <a:schemeClr val="lt1"/>
              </a:solidFill>
              <a:latin typeface="Cambria"/>
              <a:ea typeface="Cambria"/>
              <a:cs typeface="Cambria"/>
              <a:sym typeface="Cambria"/>
            </a:endParaRPr>
          </a:p>
          <a:p>
            <a:pPr marL="457200" lvl="0" indent="-355600" algn="l" rtl="0">
              <a:spcBef>
                <a:spcPts val="0"/>
              </a:spcBef>
              <a:spcAft>
                <a:spcPts val="0"/>
              </a:spcAft>
              <a:buClr>
                <a:schemeClr val="lt1"/>
              </a:buClr>
              <a:buSzPts val="2000"/>
              <a:buFont typeface="Cambria"/>
              <a:buAutoNum type="arabicPeriod"/>
            </a:pPr>
            <a:r>
              <a:rPr lang="en-US" sz="2000">
                <a:solidFill>
                  <a:schemeClr val="lt1"/>
                </a:solidFill>
                <a:latin typeface="Cambria"/>
                <a:ea typeface="Cambria"/>
                <a:cs typeface="Cambria"/>
                <a:sym typeface="Cambria"/>
              </a:rPr>
              <a:t>Review </a:t>
            </a:r>
            <a:endParaRPr sz="2000">
              <a:solidFill>
                <a:schemeClr val="lt1"/>
              </a:solidFill>
              <a:latin typeface="Cambria"/>
              <a:ea typeface="Cambria"/>
              <a:cs typeface="Cambria"/>
              <a:sym typeface="Cambria"/>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6" name="Google Shape;76;p1: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8: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a:t>Notice that room and board charges are not mentioned, as once you move off campus your bursar account will not be charged for your dorm and for your meal plan. </a:t>
            </a:r>
            <a:endParaRPr sz="1600">
              <a:solidFill>
                <a:srgbClr val="404041"/>
              </a:solidFill>
              <a:latin typeface="Cambria"/>
              <a:ea typeface="Cambria"/>
              <a:cs typeface="Cambria"/>
              <a:sym typeface="Cambria"/>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Budget wisely as charges can be added to your account at any time</a:t>
            </a:r>
            <a:endParaRPr/>
          </a:p>
        </p:txBody>
      </p:sp>
      <p:sp>
        <p:nvSpPr>
          <p:cNvPr id="151" name="Google Shape;151;p8: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9: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a:t>Small meal plans are available for students to purchase even if they live off campus.</a:t>
            </a:r>
            <a:endParaRPr/>
          </a:p>
        </p:txBody>
      </p:sp>
      <p:sp>
        <p:nvSpPr>
          <p:cNvPr id="160" name="Google Shape;160;p9: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0: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a:t>Remember that IU Payroll Direct Deposit is different from Bursar Direct Deposit.</a:t>
            </a:r>
            <a:endParaRPr/>
          </a:p>
        </p:txBody>
      </p:sp>
      <p:sp>
        <p:nvSpPr>
          <p:cNvPr id="168" name="Google Shape;168;p10: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178" name="Google Shape;178;p11: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132bfeb56a_1_2: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1132bfeb56a_1_2:notes"/>
          <p:cNvSpPr txBox="1">
            <a:spLocks noGrp="1"/>
          </p:cNvSpPr>
          <p:nvPr>
            <p:ph type="body" idx="1"/>
          </p:nvPr>
        </p:nvSpPr>
        <p:spPr>
          <a:xfrm>
            <a:off x="701040" y="4415790"/>
            <a:ext cx="5608200" cy="41835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186" name="Google Shape;186;g1132bfeb56a_1_2:notes"/>
          <p:cNvSpPr txBox="1">
            <a:spLocks noGrp="1"/>
          </p:cNvSpPr>
          <p:nvPr>
            <p:ph type="sldNum" idx="12"/>
          </p:nvPr>
        </p:nvSpPr>
        <p:spPr>
          <a:xfrm>
            <a:off x="3970938" y="8829967"/>
            <a:ext cx="3037800" cy="4647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2: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194" name="Google Shape;194;p12: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3:notes"/>
          <p:cNvSpPr txBox="1">
            <a:spLocks noGrp="1"/>
          </p:cNvSpPr>
          <p:nvPr>
            <p:ph type="body" idx="1"/>
          </p:nvPr>
        </p:nvSpPr>
        <p:spPr>
          <a:xfrm>
            <a:off x="701040" y="4415790"/>
            <a:ext cx="5608200" cy="4183500"/>
          </a:xfrm>
          <a:prstGeom prst="rect">
            <a:avLst/>
          </a:prstGeom>
          <a:noFill/>
          <a:ln>
            <a:noFill/>
          </a:ln>
        </p:spPr>
        <p:txBody>
          <a:bodyPr spcFirstLastPara="1" wrap="square" lIns="93150" tIns="46575" rIns="93150"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r>
              <a:rPr lang="en-US" sz="1200">
                <a:latin typeface="Cambria"/>
                <a:ea typeface="Cambria"/>
                <a:cs typeface="Cambria"/>
                <a:sym typeface="Cambria"/>
              </a:rPr>
              <a:t>If you do not have people you would like to live with in mind, many student housing companies do roommate matches. </a:t>
            </a:r>
            <a:endParaRPr/>
          </a:p>
          <a:p>
            <a:pPr marL="0" marR="0" lvl="0" indent="0" algn="l" rtl="0">
              <a:lnSpc>
                <a:spcPct val="100000"/>
              </a:lnSpc>
              <a:spcBef>
                <a:spcPts val="0"/>
              </a:spcBef>
              <a:spcAft>
                <a:spcPts val="0"/>
              </a:spcAft>
              <a:buClr>
                <a:srgbClr val="000000"/>
              </a:buClr>
              <a:buSzPts val="1400"/>
              <a:buFont typeface="Arial"/>
              <a:buNone/>
            </a:pPr>
            <a:endParaRPr sz="1200">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r>
              <a:rPr lang="en-US" sz="1200">
                <a:latin typeface="Cambria"/>
                <a:ea typeface="Cambria"/>
                <a:cs typeface="Cambria"/>
                <a:sym typeface="Cambria"/>
              </a:rPr>
              <a:t>If rent is $600 but does not include cable, electric, trash, sewage, etc. it may not be a wise idea to live there. Monthly bills could easily exceed $800 with this set up. </a:t>
            </a:r>
            <a:endParaRPr sz="1200">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endParaRPr sz="1200">
              <a:latin typeface="Cambria"/>
              <a:ea typeface="Cambria"/>
              <a:cs typeface="Cambria"/>
              <a:sym typeface="Cambria"/>
            </a:endParaRPr>
          </a:p>
          <a:p>
            <a:pPr marL="0" lvl="0" indent="0" algn="l" rtl="0">
              <a:lnSpc>
                <a:spcPct val="100000"/>
              </a:lnSpc>
              <a:spcBef>
                <a:spcPts val="0"/>
              </a:spcBef>
              <a:spcAft>
                <a:spcPts val="0"/>
              </a:spcAft>
              <a:buSzPts val="1400"/>
              <a:buNone/>
            </a:pPr>
            <a:endParaRPr/>
          </a:p>
        </p:txBody>
      </p:sp>
      <p:sp>
        <p:nvSpPr>
          <p:cNvPr id="200" name="Google Shape;200;p13:notes"/>
          <p:cNvSpPr txBox="1">
            <a:spLocks noGrp="1"/>
          </p:cNvSpPr>
          <p:nvPr>
            <p:ph type="sldNum" idx="12"/>
          </p:nvPr>
        </p:nvSpPr>
        <p:spPr>
          <a:xfrm>
            <a:off x="3970938" y="8829967"/>
            <a:ext cx="3037800" cy="4647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295a4da76a_0_12: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295a4da76a_0_12:notes"/>
          <p:cNvSpPr txBox="1">
            <a:spLocks noGrp="1"/>
          </p:cNvSpPr>
          <p:nvPr>
            <p:ph type="body" idx="1"/>
          </p:nvPr>
        </p:nvSpPr>
        <p:spPr>
          <a:xfrm>
            <a:off x="701040" y="4415790"/>
            <a:ext cx="5608200" cy="41835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09" name="Google Shape;209;g2295a4da76a_0_12:notes"/>
          <p:cNvSpPr txBox="1">
            <a:spLocks noGrp="1"/>
          </p:cNvSpPr>
          <p:nvPr>
            <p:ph type="sldNum" idx="12"/>
          </p:nvPr>
        </p:nvSpPr>
        <p:spPr>
          <a:xfrm>
            <a:off x="3970938" y="8829967"/>
            <a:ext cx="3037800" cy="4647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132bfeb56a_1_13: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1132bfeb56a_1_13:notes"/>
          <p:cNvSpPr txBox="1">
            <a:spLocks noGrp="1"/>
          </p:cNvSpPr>
          <p:nvPr>
            <p:ph type="body" idx="1"/>
          </p:nvPr>
        </p:nvSpPr>
        <p:spPr>
          <a:xfrm>
            <a:off x="701040" y="4415790"/>
            <a:ext cx="5608200" cy="4183500"/>
          </a:xfrm>
          <a:prstGeom prst="rect">
            <a:avLst/>
          </a:prstGeom>
          <a:noFill/>
          <a:ln>
            <a:noFill/>
          </a:ln>
        </p:spPr>
        <p:txBody>
          <a:bodyPr spcFirstLastPara="1" wrap="square" lIns="93150" tIns="46575" rIns="93150"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r>
              <a:rPr lang="en-US" sz="1200">
                <a:latin typeface="Cambria"/>
                <a:ea typeface="Cambria"/>
                <a:cs typeface="Cambria"/>
                <a:sym typeface="Cambria"/>
              </a:rPr>
              <a:t>If you do not have people you would like to live with in mind, many student housing companies do roommate matches. </a:t>
            </a:r>
            <a:endParaRPr/>
          </a:p>
          <a:p>
            <a:pPr marL="0" marR="0" lvl="0" indent="0" algn="l" rtl="0">
              <a:lnSpc>
                <a:spcPct val="100000"/>
              </a:lnSpc>
              <a:spcBef>
                <a:spcPts val="0"/>
              </a:spcBef>
              <a:spcAft>
                <a:spcPts val="0"/>
              </a:spcAft>
              <a:buClr>
                <a:srgbClr val="000000"/>
              </a:buClr>
              <a:buSzPts val="1400"/>
              <a:buFont typeface="Arial"/>
              <a:buNone/>
            </a:pPr>
            <a:endParaRPr sz="1200">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r>
              <a:rPr lang="en-US" sz="1200">
                <a:latin typeface="Cambria"/>
                <a:ea typeface="Cambria"/>
                <a:cs typeface="Cambria"/>
                <a:sym typeface="Cambria"/>
              </a:rPr>
              <a:t>If rent is $600 but does not include cable, electric, trash, sewage, etc. it may not be a wise idea to live there. Monthly bills could easily exceed $800 with this set up. </a:t>
            </a:r>
            <a:endParaRPr sz="1200">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endParaRPr sz="1200">
              <a:latin typeface="Cambria"/>
              <a:ea typeface="Cambria"/>
              <a:cs typeface="Cambria"/>
              <a:sym typeface="Cambria"/>
            </a:endParaRPr>
          </a:p>
          <a:p>
            <a:pPr marL="0" lvl="0" indent="0" algn="l" rtl="0">
              <a:lnSpc>
                <a:spcPct val="100000"/>
              </a:lnSpc>
              <a:spcBef>
                <a:spcPts val="0"/>
              </a:spcBef>
              <a:spcAft>
                <a:spcPts val="0"/>
              </a:spcAft>
              <a:buSzPts val="1400"/>
              <a:buNone/>
            </a:pPr>
            <a:endParaRPr/>
          </a:p>
        </p:txBody>
      </p:sp>
      <p:sp>
        <p:nvSpPr>
          <p:cNvPr id="217" name="Google Shape;217;g1132bfeb56a_1_13:notes"/>
          <p:cNvSpPr txBox="1">
            <a:spLocks noGrp="1"/>
          </p:cNvSpPr>
          <p:nvPr>
            <p:ph type="sldNum" idx="12"/>
          </p:nvPr>
        </p:nvSpPr>
        <p:spPr>
          <a:xfrm>
            <a:off x="3970938" y="8829967"/>
            <a:ext cx="3037800" cy="4647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4: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endParaRPr sz="1200">
              <a:latin typeface="Cambria"/>
              <a:ea typeface="Cambria"/>
              <a:cs typeface="Cambria"/>
              <a:sym typeface="Cambria"/>
            </a:endParaRPr>
          </a:p>
          <a:p>
            <a:pPr marL="0" lvl="0" indent="0" algn="l" rtl="0">
              <a:lnSpc>
                <a:spcPct val="100000"/>
              </a:lnSpc>
              <a:spcBef>
                <a:spcPts val="0"/>
              </a:spcBef>
              <a:spcAft>
                <a:spcPts val="0"/>
              </a:spcAft>
              <a:buSzPts val="1400"/>
              <a:buNone/>
            </a:pPr>
            <a:endParaRPr/>
          </a:p>
        </p:txBody>
      </p:sp>
      <p:sp>
        <p:nvSpPr>
          <p:cNvPr id="226" name="Google Shape;226;p14: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3:notes"/>
          <p:cNvSpPr txBox="1">
            <a:spLocks noGrp="1"/>
          </p:cNvSpPr>
          <p:nvPr>
            <p:ph type="body" idx="1"/>
          </p:nvPr>
        </p:nvSpPr>
        <p:spPr>
          <a:xfrm>
            <a:off x="701040" y="4415790"/>
            <a:ext cx="5608200" cy="41835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84" name="Google Shape;84;p3:notes"/>
          <p:cNvSpPr txBox="1">
            <a:spLocks noGrp="1"/>
          </p:cNvSpPr>
          <p:nvPr>
            <p:ph type="sldNum" idx="12"/>
          </p:nvPr>
        </p:nvSpPr>
        <p:spPr>
          <a:xfrm>
            <a:off x="3970938" y="8829967"/>
            <a:ext cx="3037800" cy="4647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5: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Calibri"/>
                <a:ea typeface="Calibri"/>
                <a:cs typeface="Calibri"/>
                <a:sym typeface="Calibri"/>
              </a:rPr>
              <a:t>Leasing companies will check guarantor’s credit, credit score and salary. </a:t>
            </a:r>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Calibri"/>
                <a:ea typeface="Calibri"/>
                <a:cs typeface="Calibri"/>
                <a:sym typeface="Calibri"/>
              </a:rPr>
              <a:t>Typical a guarantor is a family member but if you need to reach out to extended or chosen family, mentors, etc., make sure to communicate your resources, i.e. financial aid and or employment. </a:t>
            </a:r>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236" name="Google Shape;236;p15: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7: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246" name="Google Shape;246;p17: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8:notes"/>
          <p:cNvSpPr txBox="1">
            <a:spLocks noGrp="1"/>
          </p:cNvSpPr>
          <p:nvPr>
            <p:ph type="body" idx="1"/>
          </p:nvPr>
        </p:nvSpPr>
        <p:spPr>
          <a:xfrm>
            <a:off x="701040" y="4415790"/>
            <a:ext cx="5608200" cy="41835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254" name="Google Shape;254;p18:notes"/>
          <p:cNvSpPr txBox="1">
            <a:spLocks noGrp="1"/>
          </p:cNvSpPr>
          <p:nvPr>
            <p:ph type="sldNum" idx="12"/>
          </p:nvPr>
        </p:nvSpPr>
        <p:spPr>
          <a:xfrm>
            <a:off x="3970938" y="8829967"/>
            <a:ext cx="3037800" cy="4647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9:notes"/>
          <p:cNvSpPr txBox="1">
            <a:spLocks noGrp="1"/>
          </p:cNvSpPr>
          <p:nvPr>
            <p:ph type="body" idx="1"/>
          </p:nvPr>
        </p:nvSpPr>
        <p:spPr>
          <a:xfrm>
            <a:off x="701040" y="4415790"/>
            <a:ext cx="5608200" cy="41835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262" name="Google Shape;262;p19:notes"/>
          <p:cNvSpPr txBox="1">
            <a:spLocks noGrp="1"/>
          </p:cNvSpPr>
          <p:nvPr>
            <p:ph type="sldNum" idx="12"/>
          </p:nvPr>
        </p:nvSpPr>
        <p:spPr>
          <a:xfrm>
            <a:off x="3970938" y="8829967"/>
            <a:ext cx="3037800" cy="4647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20: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270" name="Google Shape;270;p20: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24fd0583e8_0_2: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124fd0583e8_0_2:notes"/>
          <p:cNvSpPr txBox="1">
            <a:spLocks noGrp="1"/>
          </p:cNvSpPr>
          <p:nvPr>
            <p:ph type="body" idx="1"/>
          </p:nvPr>
        </p:nvSpPr>
        <p:spPr>
          <a:xfrm>
            <a:off x="701040" y="4415790"/>
            <a:ext cx="5608200" cy="41835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a:t>Subsidized Loans do not accrue interest while you are in school at least half-time or during deferment periods.</a:t>
            </a:r>
            <a:endParaRPr/>
          </a:p>
          <a:p>
            <a:pPr marL="0" lvl="0" indent="0" algn="l" rtl="0">
              <a:lnSpc>
                <a:spcPct val="100000"/>
              </a:lnSpc>
              <a:spcBef>
                <a:spcPts val="0"/>
              </a:spcBef>
              <a:spcAft>
                <a:spcPts val="0"/>
              </a:spcAft>
              <a:buSzPts val="1400"/>
              <a:buNone/>
            </a:pPr>
            <a:r>
              <a:rPr lang="en-US"/>
              <a:t>Unsubsidized Loan starts to add up (accrue) from the date the loan is first disbursed.</a:t>
            </a:r>
            <a:endParaRPr/>
          </a:p>
        </p:txBody>
      </p:sp>
      <p:sp>
        <p:nvSpPr>
          <p:cNvPr id="276" name="Google Shape;276;g124fd0583e8_0_2:notes"/>
          <p:cNvSpPr txBox="1">
            <a:spLocks noGrp="1"/>
          </p:cNvSpPr>
          <p:nvPr>
            <p:ph type="sldNum" idx="12"/>
          </p:nvPr>
        </p:nvSpPr>
        <p:spPr>
          <a:xfrm>
            <a:off x="3970938" y="8829967"/>
            <a:ext cx="3037800" cy="4647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a:t>Subsidized Loans do not accrue interest while you are in school at least half-time or during deferment periods.</a:t>
            </a:r>
            <a:endParaRPr/>
          </a:p>
          <a:p>
            <a:pPr marL="0" lvl="0" indent="0" algn="l" rtl="0">
              <a:lnSpc>
                <a:spcPct val="100000"/>
              </a:lnSpc>
              <a:spcBef>
                <a:spcPts val="0"/>
              </a:spcBef>
              <a:spcAft>
                <a:spcPts val="0"/>
              </a:spcAft>
              <a:buSzPts val="1400"/>
              <a:buNone/>
            </a:pPr>
            <a:r>
              <a:rPr lang="en-US"/>
              <a:t>Unsubsidized Loan starts to add up (accrue) from the date the loan is first disbursed.</a:t>
            </a:r>
            <a:endParaRPr/>
          </a:p>
        </p:txBody>
      </p:sp>
      <p:sp>
        <p:nvSpPr>
          <p:cNvPr id="284" name="Google Shape;284;p21: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2: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292" name="Google Shape;292;p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3: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300" name="Google Shape;300;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4: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305" name="Google Shape;305;p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4: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457200" lvl="0" indent="0" algn="l" rtl="0">
              <a:lnSpc>
                <a:spcPct val="100000"/>
              </a:lnSpc>
              <a:spcBef>
                <a:spcPts val="0"/>
              </a:spcBef>
              <a:spcAft>
                <a:spcPts val="0"/>
              </a:spcAft>
              <a:buSzPts val="1400"/>
              <a:buNone/>
            </a:pPr>
            <a:endParaRPr sz="1600">
              <a:solidFill>
                <a:srgbClr val="404041"/>
              </a:solidFill>
              <a:latin typeface="Cambria"/>
              <a:ea typeface="Cambria"/>
              <a:cs typeface="Cambria"/>
              <a:sym typeface="Cambria"/>
            </a:endParaRPr>
          </a:p>
        </p:txBody>
      </p:sp>
      <p:sp>
        <p:nvSpPr>
          <p:cNvPr id="90" name="Google Shape;90;p4: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5:notes"/>
          <p:cNvSpPr txBox="1">
            <a:spLocks noGrp="1"/>
          </p:cNvSpPr>
          <p:nvPr>
            <p:ph type="body" idx="1"/>
          </p:nvPr>
        </p:nvSpPr>
        <p:spPr>
          <a:xfrm>
            <a:off x="701040" y="4415790"/>
            <a:ext cx="5608200" cy="41835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313" name="Google Shape;313;p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6: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320" name="Google Shape;320;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9: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329" name="Google Shape;329;p29: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295a4da76a_0_1: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295a4da76a_0_1:notes"/>
          <p:cNvSpPr txBox="1">
            <a:spLocks noGrp="1"/>
          </p:cNvSpPr>
          <p:nvPr>
            <p:ph type="body" idx="1"/>
          </p:nvPr>
        </p:nvSpPr>
        <p:spPr>
          <a:xfrm>
            <a:off x="701040" y="4415790"/>
            <a:ext cx="5608200" cy="41835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99" name="Google Shape;99;g2295a4da76a_0_1:notes"/>
          <p:cNvSpPr txBox="1">
            <a:spLocks noGrp="1"/>
          </p:cNvSpPr>
          <p:nvPr>
            <p:ph type="sldNum" idx="12"/>
          </p:nvPr>
        </p:nvSpPr>
        <p:spPr>
          <a:xfrm>
            <a:off x="3970938" y="8829967"/>
            <a:ext cx="3037800" cy="4647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5: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742950" lvl="1" indent="-285750" algn="l" rtl="0">
              <a:lnSpc>
                <a:spcPct val="100000"/>
              </a:lnSpc>
              <a:spcBef>
                <a:spcPts val="0"/>
              </a:spcBef>
              <a:spcAft>
                <a:spcPts val="0"/>
              </a:spcAft>
              <a:buClr>
                <a:srgbClr val="404041"/>
              </a:buClr>
              <a:buSzPts val="1480"/>
              <a:buChar char="•"/>
            </a:pPr>
            <a:r>
              <a:rPr lang="en-US" sz="1400">
                <a:solidFill>
                  <a:srgbClr val="404041"/>
                </a:solidFill>
                <a:latin typeface="Cambria"/>
                <a:ea typeface="Cambria"/>
                <a:cs typeface="Cambria"/>
                <a:sym typeface="Cambria"/>
              </a:rPr>
              <a:t>This includes grants and scholarships </a:t>
            </a:r>
            <a:endParaRPr sz="1400">
              <a:solidFill>
                <a:srgbClr val="404041"/>
              </a:solidFill>
              <a:latin typeface="Cambria"/>
              <a:ea typeface="Cambria"/>
              <a:cs typeface="Cambria"/>
              <a:sym typeface="Cambria"/>
            </a:endParaRPr>
          </a:p>
          <a:p>
            <a:pPr marL="914400" lvl="1" indent="-322580" algn="l" rtl="0">
              <a:lnSpc>
                <a:spcPct val="100000"/>
              </a:lnSpc>
              <a:spcBef>
                <a:spcPts val="0"/>
              </a:spcBef>
              <a:spcAft>
                <a:spcPts val="0"/>
              </a:spcAft>
              <a:buClr>
                <a:srgbClr val="404041"/>
              </a:buClr>
              <a:buSzPts val="1480"/>
              <a:buChar char="•"/>
            </a:pPr>
            <a:r>
              <a:rPr lang="en-US" sz="1400">
                <a:solidFill>
                  <a:srgbClr val="404041"/>
                </a:solidFill>
                <a:latin typeface="Cambria"/>
                <a:ea typeface="Cambria"/>
                <a:cs typeface="Cambria"/>
                <a:sym typeface="Cambria"/>
              </a:rPr>
              <a:t>This includes loans which need to be repaid (with interest)</a:t>
            </a:r>
            <a:endParaRPr sz="1400">
              <a:solidFill>
                <a:srgbClr val="404041"/>
              </a:solidFill>
              <a:latin typeface="Cambria"/>
              <a:ea typeface="Cambria"/>
              <a:cs typeface="Cambria"/>
              <a:sym typeface="Cambria"/>
            </a:endParaRPr>
          </a:p>
          <a:p>
            <a:pPr marL="914400" lvl="1" indent="-322580" algn="l" rtl="0">
              <a:lnSpc>
                <a:spcPct val="100000"/>
              </a:lnSpc>
              <a:spcBef>
                <a:spcPts val="0"/>
              </a:spcBef>
              <a:spcAft>
                <a:spcPts val="0"/>
              </a:spcAft>
              <a:buClr>
                <a:srgbClr val="404041"/>
              </a:buClr>
              <a:buSzPts val="1480"/>
              <a:buChar char="•"/>
            </a:pPr>
            <a:r>
              <a:rPr lang="en-US" sz="1400">
                <a:solidFill>
                  <a:srgbClr val="404041"/>
                </a:solidFill>
                <a:latin typeface="Cambria"/>
                <a:ea typeface="Cambria"/>
                <a:cs typeface="Cambria"/>
                <a:sym typeface="Cambria"/>
              </a:rPr>
              <a:t>Work study and co-op options are earned through working</a:t>
            </a:r>
            <a:endParaRPr sz="1400">
              <a:solidFill>
                <a:srgbClr val="404041"/>
              </a:solidFill>
              <a:latin typeface="Cambria"/>
              <a:ea typeface="Cambria"/>
              <a:cs typeface="Cambria"/>
              <a:sym typeface="Cambria"/>
            </a:endParaRPr>
          </a:p>
          <a:p>
            <a:pPr marL="0" lvl="0" indent="0" algn="l" rtl="0">
              <a:lnSpc>
                <a:spcPct val="100000"/>
              </a:lnSpc>
              <a:spcBef>
                <a:spcPts val="0"/>
              </a:spcBef>
              <a:spcAft>
                <a:spcPts val="0"/>
              </a:spcAft>
              <a:buSzPts val="1400"/>
              <a:buNone/>
            </a:pPr>
            <a:endParaRPr/>
          </a:p>
        </p:txBody>
      </p:sp>
      <p:sp>
        <p:nvSpPr>
          <p:cNvPr id="107" name="Google Shape;107;p5: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13183d8f36_0_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113183d8f36_0_0:notes"/>
          <p:cNvSpPr txBox="1">
            <a:spLocks noGrp="1"/>
          </p:cNvSpPr>
          <p:nvPr>
            <p:ph type="body" idx="1"/>
          </p:nvPr>
        </p:nvSpPr>
        <p:spPr>
          <a:xfrm>
            <a:off x="701040" y="4415790"/>
            <a:ext cx="5608200" cy="4183500"/>
          </a:xfrm>
          <a:prstGeom prst="rect">
            <a:avLst/>
          </a:prstGeom>
          <a:noFill/>
          <a:ln>
            <a:noFill/>
          </a:ln>
        </p:spPr>
        <p:txBody>
          <a:bodyPr spcFirstLastPara="1" wrap="square" lIns="93150" tIns="46575" rIns="93150" bIns="46575" anchor="t" anchorCtr="0">
            <a:noAutofit/>
          </a:bodyPr>
          <a:lstStyle/>
          <a:p>
            <a:pPr marL="742950" lvl="1" indent="-285750" algn="l" rtl="0">
              <a:lnSpc>
                <a:spcPct val="100000"/>
              </a:lnSpc>
              <a:spcBef>
                <a:spcPts val="0"/>
              </a:spcBef>
              <a:spcAft>
                <a:spcPts val="0"/>
              </a:spcAft>
              <a:buClr>
                <a:srgbClr val="404041"/>
              </a:buClr>
              <a:buSzPts val="1480"/>
              <a:buChar char="•"/>
            </a:pPr>
            <a:r>
              <a:rPr lang="en-US" sz="1400">
                <a:solidFill>
                  <a:srgbClr val="404041"/>
                </a:solidFill>
                <a:latin typeface="Cambria"/>
                <a:ea typeface="Cambria"/>
                <a:cs typeface="Cambria"/>
                <a:sym typeface="Cambria"/>
              </a:rPr>
              <a:t>This includes grants and scholarships </a:t>
            </a:r>
            <a:endParaRPr sz="1400">
              <a:solidFill>
                <a:srgbClr val="404041"/>
              </a:solidFill>
              <a:latin typeface="Cambria"/>
              <a:ea typeface="Cambria"/>
              <a:cs typeface="Cambria"/>
              <a:sym typeface="Cambria"/>
            </a:endParaRPr>
          </a:p>
          <a:p>
            <a:pPr marL="914400" lvl="1" indent="-322580" algn="l" rtl="0">
              <a:lnSpc>
                <a:spcPct val="100000"/>
              </a:lnSpc>
              <a:spcBef>
                <a:spcPts val="0"/>
              </a:spcBef>
              <a:spcAft>
                <a:spcPts val="0"/>
              </a:spcAft>
              <a:buClr>
                <a:srgbClr val="404041"/>
              </a:buClr>
              <a:buSzPts val="1480"/>
              <a:buChar char="•"/>
            </a:pPr>
            <a:r>
              <a:rPr lang="en-US" sz="1400">
                <a:solidFill>
                  <a:srgbClr val="404041"/>
                </a:solidFill>
                <a:latin typeface="Cambria"/>
                <a:ea typeface="Cambria"/>
                <a:cs typeface="Cambria"/>
                <a:sym typeface="Cambria"/>
              </a:rPr>
              <a:t>This includes loans which need to be repaid (with interest)</a:t>
            </a:r>
            <a:endParaRPr sz="1400">
              <a:solidFill>
                <a:srgbClr val="404041"/>
              </a:solidFill>
              <a:latin typeface="Cambria"/>
              <a:ea typeface="Cambria"/>
              <a:cs typeface="Cambria"/>
              <a:sym typeface="Cambria"/>
            </a:endParaRPr>
          </a:p>
          <a:p>
            <a:pPr marL="914400" lvl="1" indent="-322580" algn="l" rtl="0">
              <a:lnSpc>
                <a:spcPct val="100000"/>
              </a:lnSpc>
              <a:spcBef>
                <a:spcPts val="0"/>
              </a:spcBef>
              <a:spcAft>
                <a:spcPts val="0"/>
              </a:spcAft>
              <a:buClr>
                <a:srgbClr val="404041"/>
              </a:buClr>
              <a:buSzPts val="1480"/>
              <a:buChar char="•"/>
            </a:pPr>
            <a:r>
              <a:rPr lang="en-US" sz="1400">
                <a:solidFill>
                  <a:srgbClr val="404041"/>
                </a:solidFill>
                <a:latin typeface="Cambria"/>
                <a:ea typeface="Cambria"/>
                <a:cs typeface="Cambria"/>
                <a:sym typeface="Cambria"/>
              </a:rPr>
              <a:t>Work study and co-op options are earned through working</a:t>
            </a:r>
            <a:endParaRPr sz="1400">
              <a:solidFill>
                <a:srgbClr val="404041"/>
              </a:solidFill>
              <a:latin typeface="Cambria"/>
              <a:ea typeface="Cambria"/>
              <a:cs typeface="Cambria"/>
              <a:sym typeface="Cambria"/>
            </a:endParaRPr>
          </a:p>
          <a:p>
            <a:pPr marL="0" lvl="0" indent="0" algn="l" rtl="0">
              <a:lnSpc>
                <a:spcPct val="100000"/>
              </a:lnSpc>
              <a:spcBef>
                <a:spcPts val="0"/>
              </a:spcBef>
              <a:spcAft>
                <a:spcPts val="0"/>
              </a:spcAft>
              <a:buSzPts val="1400"/>
              <a:buNone/>
            </a:pPr>
            <a:endParaRPr/>
          </a:p>
        </p:txBody>
      </p:sp>
      <p:sp>
        <p:nvSpPr>
          <p:cNvPr id="120" name="Google Shape;120;g113183d8f36_0_0:notes"/>
          <p:cNvSpPr txBox="1">
            <a:spLocks noGrp="1"/>
          </p:cNvSpPr>
          <p:nvPr>
            <p:ph type="sldNum" idx="12"/>
          </p:nvPr>
        </p:nvSpPr>
        <p:spPr>
          <a:xfrm>
            <a:off x="3970938" y="8829967"/>
            <a:ext cx="3037800" cy="4647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132bfeb56a_1_29: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1132bfeb56a_1_29:notes"/>
          <p:cNvSpPr txBox="1">
            <a:spLocks noGrp="1"/>
          </p:cNvSpPr>
          <p:nvPr>
            <p:ph type="body" idx="1"/>
          </p:nvPr>
        </p:nvSpPr>
        <p:spPr>
          <a:xfrm>
            <a:off x="701040" y="4415790"/>
            <a:ext cx="5608200" cy="4183500"/>
          </a:xfrm>
          <a:prstGeom prst="rect">
            <a:avLst/>
          </a:prstGeom>
          <a:noFill/>
          <a:ln>
            <a:noFill/>
          </a:ln>
        </p:spPr>
        <p:txBody>
          <a:bodyPr spcFirstLastPara="1" wrap="square" lIns="93150" tIns="46575" rIns="93150" bIns="46575" anchor="t" anchorCtr="0">
            <a:noAutofit/>
          </a:bodyPr>
          <a:lstStyle/>
          <a:p>
            <a:pPr marL="742950" lvl="1" indent="-285750" algn="l" rtl="0">
              <a:lnSpc>
                <a:spcPct val="100000"/>
              </a:lnSpc>
              <a:spcBef>
                <a:spcPts val="0"/>
              </a:spcBef>
              <a:spcAft>
                <a:spcPts val="0"/>
              </a:spcAft>
              <a:buClr>
                <a:srgbClr val="404041"/>
              </a:buClr>
              <a:buSzPts val="1480"/>
              <a:buChar char="•"/>
            </a:pPr>
            <a:r>
              <a:rPr lang="en-US" sz="1400">
                <a:solidFill>
                  <a:srgbClr val="404041"/>
                </a:solidFill>
                <a:latin typeface="Cambria"/>
                <a:ea typeface="Cambria"/>
                <a:cs typeface="Cambria"/>
                <a:sym typeface="Cambria"/>
              </a:rPr>
              <a:t>This includes grants and scholarships </a:t>
            </a:r>
            <a:endParaRPr sz="1400">
              <a:solidFill>
                <a:srgbClr val="404041"/>
              </a:solidFill>
              <a:latin typeface="Cambria"/>
              <a:ea typeface="Cambria"/>
              <a:cs typeface="Cambria"/>
              <a:sym typeface="Cambria"/>
            </a:endParaRPr>
          </a:p>
          <a:p>
            <a:pPr marL="914400" lvl="1" indent="-322580" algn="l" rtl="0">
              <a:lnSpc>
                <a:spcPct val="100000"/>
              </a:lnSpc>
              <a:spcBef>
                <a:spcPts val="0"/>
              </a:spcBef>
              <a:spcAft>
                <a:spcPts val="0"/>
              </a:spcAft>
              <a:buClr>
                <a:srgbClr val="404041"/>
              </a:buClr>
              <a:buSzPts val="1480"/>
              <a:buChar char="•"/>
            </a:pPr>
            <a:r>
              <a:rPr lang="en-US" sz="1400">
                <a:solidFill>
                  <a:srgbClr val="404041"/>
                </a:solidFill>
                <a:latin typeface="Cambria"/>
                <a:ea typeface="Cambria"/>
                <a:cs typeface="Cambria"/>
                <a:sym typeface="Cambria"/>
              </a:rPr>
              <a:t>This includes loans which need to be repaid (with interest)</a:t>
            </a:r>
            <a:endParaRPr sz="1400">
              <a:solidFill>
                <a:srgbClr val="404041"/>
              </a:solidFill>
              <a:latin typeface="Cambria"/>
              <a:ea typeface="Cambria"/>
              <a:cs typeface="Cambria"/>
              <a:sym typeface="Cambria"/>
            </a:endParaRPr>
          </a:p>
          <a:p>
            <a:pPr marL="914400" lvl="1" indent="-322580" algn="l" rtl="0">
              <a:lnSpc>
                <a:spcPct val="100000"/>
              </a:lnSpc>
              <a:spcBef>
                <a:spcPts val="0"/>
              </a:spcBef>
              <a:spcAft>
                <a:spcPts val="0"/>
              </a:spcAft>
              <a:buClr>
                <a:srgbClr val="404041"/>
              </a:buClr>
              <a:buSzPts val="1480"/>
              <a:buChar char="•"/>
            </a:pPr>
            <a:r>
              <a:rPr lang="en-US" sz="1400">
                <a:solidFill>
                  <a:srgbClr val="404041"/>
                </a:solidFill>
                <a:latin typeface="Cambria"/>
                <a:ea typeface="Cambria"/>
                <a:cs typeface="Cambria"/>
                <a:sym typeface="Cambria"/>
              </a:rPr>
              <a:t>Work study and co-op options are earned through working</a:t>
            </a:r>
            <a:endParaRPr sz="1400">
              <a:solidFill>
                <a:srgbClr val="404041"/>
              </a:solidFill>
              <a:latin typeface="Cambria"/>
              <a:ea typeface="Cambria"/>
              <a:cs typeface="Cambria"/>
              <a:sym typeface="Cambria"/>
            </a:endParaRPr>
          </a:p>
          <a:p>
            <a:pPr marL="0" lvl="0" indent="0" algn="l" rtl="0">
              <a:lnSpc>
                <a:spcPct val="100000"/>
              </a:lnSpc>
              <a:spcBef>
                <a:spcPts val="0"/>
              </a:spcBef>
              <a:spcAft>
                <a:spcPts val="0"/>
              </a:spcAft>
              <a:buSzPts val="1400"/>
              <a:buNone/>
            </a:pPr>
            <a:endParaRPr/>
          </a:p>
        </p:txBody>
      </p:sp>
      <p:sp>
        <p:nvSpPr>
          <p:cNvPr id="129" name="Google Shape;129;g1132bfeb56a_1_29:notes"/>
          <p:cNvSpPr txBox="1">
            <a:spLocks noGrp="1"/>
          </p:cNvSpPr>
          <p:nvPr>
            <p:ph type="sldNum" idx="12"/>
          </p:nvPr>
        </p:nvSpPr>
        <p:spPr>
          <a:xfrm>
            <a:off x="3970938" y="8829967"/>
            <a:ext cx="3037800" cy="4647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132bfeb56a_1_37: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1132bfeb56a_1_37:notes"/>
          <p:cNvSpPr txBox="1">
            <a:spLocks noGrp="1"/>
          </p:cNvSpPr>
          <p:nvPr>
            <p:ph type="body" idx="1"/>
          </p:nvPr>
        </p:nvSpPr>
        <p:spPr>
          <a:xfrm>
            <a:off x="701040" y="4415790"/>
            <a:ext cx="5608200" cy="4183500"/>
          </a:xfrm>
          <a:prstGeom prst="rect">
            <a:avLst/>
          </a:prstGeom>
          <a:noFill/>
          <a:ln>
            <a:noFill/>
          </a:ln>
        </p:spPr>
        <p:txBody>
          <a:bodyPr spcFirstLastPara="1" wrap="square" lIns="93150" tIns="46575" rIns="93150" bIns="46575" anchor="t" anchorCtr="0">
            <a:noAutofit/>
          </a:bodyPr>
          <a:lstStyle/>
          <a:p>
            <a:pPr marL="742950" lvl="1" indent="-285750" algn="l" rtl="0">
              <a:lnSpc>
                <a:spcPct val="100000"/>
              </a:lnSpc>
              <a:spcBef>
                <a:spcPts val="0"/>
              </a:spcBef>
              <a:spcAft>
                <a:spcPts val="0"/>
              </a:spcAft>
              <a:buClr>
                <a:srgbClr val="404041"/>
              </a:buClr>
              <a:buSzPts val="1480"/>
              <a:buChar char="•"/>
            </a:pPr>
            <a:r>
              <a:rPr lang="en-US" sz="1400">
                <a:solidFill>
                  <a:srgbClr val="404041"/>
                </a:solidFill>
                <a:latin typeface="Cambria"/>
                <a:ea typeface="Cambria"/>
                <a:cs typeface="Cambria"/>
                <a:sym typeface="Cambria"/>
              </a:rPr>
              <a:t>This includes grants and scholarships </a:t>
            </a:r>
            <a:endParaRPr sz="1400">
              <a:solidFill>
                <a:srgbClr val="404041"/>
              </a:solidFill>
              <a:latin typeface="Cambria"/>
              <a:ea typeface="Cambria"/>
              <a:cs typeface="Cambria"/>
              <a:sym typeface="Cambria"/>
            </a:endParaRPr>
          </a:p>
          <a:p>
            <a:pPr marL="914400" lvl="1" indent="-322580" algn="l" rtl="0">
              <a:lnSpc>
                <a:spcPct val="100000"/>
              </a:lnSpc>
              <a:spcBef>
                <a:spcPts val="0"/>
              </a:spcBef>
              <a:spcAft>
                <a:spcPts val="0"/>
              </a:spcAft>
              <a:buClr>
                <a:srgbClr val="404041"/>
              </a:buClr>
              <a:buSzPts val="1480"/>
              <a:buChar char="•"/>
            </a:pPr>
            <a:r>
              <a:rPr lang="en-US" sz="1400">
                <a:solidFill>
                  <a:srgbClr val="404041"/>
                </a:solidFill>
                <a:latin typeface="Cambria"/>
                <a:ea typeface="Cambria"/>
                <a:cs typeface="Cambria"/>
                <a:sym typeface="Cambria"/>
              </a:rPr>
              <a:t>This includes loans which need to be repaid (with interest)</a:t>
            </a:r>
            <a:endParaRPr sz="1400">
              <a:solidFill>
                <a:srgbClr val="404041"/>
              </a:solidFill>
              <a:latin typeface="Cambria"/>
              <a:ea typeface="Cambria"/>
              <a:cs typeface="Cambria"/>
              <a:sym typeface="Cambria"/>
            </a:endParaRPr>
          </a:p>
          <a:p>
            <a:pPr marL="914400" lvl="1" indent="-322580" algn="l" rtl="0">
              <a:lnSpc>
                <a:spcPct val="100000"/>
              </a:lnSpc>
              <a:spcBef>
                <a:spcPts val="0"/>
              </a:spcBef>
              <a:spcAft>
                <a:spcPts val="0"/>
              </a:spcAft>
              <a:buClr>
                <a:srgbClr val="404041"/>
              </a:buClr>
              <a:buSzPts val="1480"/>
              <a:buChar char="•"/>
            </a:pPr>
            <a:r>
              <a:rPr lang="en-US" sz="1400">
                <a:solidFill>
                  <a:srgbClr val="404041"/>
                </a:solidFill>
                <a:latin typeface="Cambria"/>
                <a:ea typeface="Cambria"/>
                <a:cs typeface="Cambria"/>
                <a:sym typeface="Cambria"/>
              </a:rPr>
              <a:t>Work study and co-op options are earned through working</a:t>
            </a:r>
            <a:endParaRPr sz="1400">
              <a:solidFill>
                <a:srgbClr val="404041"/>
              </a:solidFill>
              <a:latin typeface="Cambria"/>
              <a:ea typeface="Cambria"/>
              <a:cs typeface="Cambria"/>
              <a:sym typeface="Cambria"/>
            </a:endParaRPr>
          </a:p>
          <a:p>
            <a:pPr marL="0" lvl="0" indent="0" algn="l" rtl="0">
              <a:lnSpc>
                <a:spcPct val="100000"/>
              </a:lnSpc>
              <a:spcBef>
                <a:spcPts val="0"/>
              </a:spcBef>
              <a:spcAft>
                <a:spcPts val="0"/>
              </a:spcAft>
              <a:buSzPts val="1400"/>
              <a:buNone/>
            </a:pPr>
            <a:endParaRPr/>
          </a:p>
        </p:txBody>
      </p:sp>
      <p:sp>
        <p:nvSpPr>
          <p:cNvPr id="137" name="Google Shape;137;g1132bfeb56a_1_37:notes"/>
          <p:cNvSpPr txBox="1">
            <a:spLocks noGrp="1"/>
          </p:cNvSpPr>
          <p:nvPr>
            <p:ph type="sldNum" idx="12"/>
          </p:nvPr>
        </p:nvSpPr>
        <p:spPr>
          <a:xfrm>
            <a:off x="3970938" y="8829967"/>
            <a:ext cx="3037800" cy="4647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145" name="Google Shape;145;p7: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p:cSld name="Title page">
    <p:bg>
      <p:bgPr>
        <a:solidFill>
          <a:srgbClr val="262626"/>
        </a:solidFill>
        <a:effectLst/>
      </p:bgPr>
    </p:bg>
    <p:spTree>
      <p:nvGrpSpPr>
        <p:cNvPr id="1" name="Shape 12"/>
        <p:cNvGrpSpPr/>
        <p:nvPr/>
      </p:nvGrpSpPr>
      <p:grpSpPr>
        <a:xfrm>
          <a:off x="0" y="0"/>
          <a:ext cx="0" cy="0"/>
          <a:chOff x="0" y="0"/>
          <a:chExt cx="0" cy="0"/>
        </a:xfrm>
      </p:grpSpPr>
      <p:grpSp>
        <p:nvGrpSpPr>
          <p:cNvPr id="13" name="Google Shape;13;p2"/>
          <p:cNvGrpSpPr/>
          <p:nvPr/>
        </p:nvGrpSpPr>
        <p:grpSpPr>
          <a:xfrm>
            <a:off x="633304" y="-648376"/>
            <a:ext cx="733465" cy="2367520"/>
            <a:chOff x="685136" y="-246616"/>
            <a:chExt cx="733465" cy="2367520"/>
          </a:xfrm>
        </p:grpSpPr>
        <p:sp>
          <p:nvSpPr>
            <p:cNvPr id="14" name="Google Shape;14;p2"/>
            <p:cNvSpPr/>
            <p:nvPr/>
          </p:nvSpPr>
          <p:spPr>
            <a:xfrm>
              <a:off x="685136" y="-246616"/>
              <a:ext cx="733465" cy="2367520"/>
            </a:xfrm>
            <a:prstGeom prst="rect">
              <a:avLst/>
            </a:prstGeom>
            <a:solidFill>
              <a:srgbClr val="99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5" name="Google Shape;15;p2" descr="tab-rgb.eps"/>
            <p:cNvPicPr preferRelativeResize="0"/>
            <p:nvPr/>
          </p:nvPicPr>
          <p:blipFill rotWithShape="1">
            <a:blip r:embed="rId2">
              <a:alphaModFix/>
            </a:blip>
            <a:srcRect/>
            <a:stretch/>
          </p:blipFill>
          <p:spPr>
            <a:xfrm>
              <a:off x="807308" y="1380149"/>
              <a:ext cx="489120" cy="620806"/>
            </a:xfrm>
            <a:prstGeom prst="rect">
              <a:avLst/>
            </a:prstGeom>
            <a:noFill/>
            <a:ln>
              <a:noFill/>
            </a:ln>
          </p:spPr>
        </p:pic>
      </p:grpSp>
      <p:sp>
        <p:nvSpPr>
          <p:cNvPr id="16" name="Google Shape;16;p2"/>
          <p:cNvSpPr txBox="1">
            <a:spLocks noGrp="1"/>
          </p:cNvSpPr>
          <p:nvPr>
            <p:ph type="title"/>
          </p:nvPr>
        </p:nvSpPr>
        <p:spPr>
          <a:xfrm>
            <a:off x="502903" y="2766523"/>
            <a:ext cx="7734221" cy="111449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Arial"/>
              <a:buNone/>
              <a:defRPr sz="4000"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530694" y="4709821"/>
            <a:ext cx="7734222" cy="277654"/>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100"/>
              <a:buNone/>
              <a:defRPr sz="1100" b="1">
                <a:solidFill>
                  <a:srgbClr val="A6A6A6"/>
                </a:solidFill>
                <a:latin typeface="Arial"/>
                <a:ea typeface="Arial"/>
                <a:cs typeface="Arial"/>
                <a:sym typeface="Arial"/>
              </a:defRPr>
            </a:lvl1pPr>
            <a:lvl2pPr marL="914400" lvl="1" indent="-342900" algn="l">
              <a:lnSpc>
                <a:spcPct val="100000"/>
              </a:lnSpc>
              <a:spcBef>
                <a:spcPts val="1800"/>
              </a:spcBef>
              <a:spcAft>
                <a:spcPts val="0"/>
              </a:spcAft>
              <a:buClr>
                <a:schemeClr val="dk1"/>
              </a:buClr>
              <a:buSzPts val="1800"/>
              <a:buChar char="–"/>
              <a:defRPr/>
            </a:lvl2pPr>
            <a:lvl3pPr marL="1371600" lvl="2" indent="-342900" algn="l">
              <a:lnSpc>
                <a:spcPct val="100000"/>
              </a:lnSpc>
              <a:spcBef>
                <a:spcPts val="1800"/>
              </a:spcBef>
              <a:spcAft>
                <a:spcPts val="0"/>
              </a:spcAft>
              <a:buClr>
                <a:schemeClr val="dk1"/>
              </a:buClr>
              <a:buSzPts val="1800"/>
              <a:buChar char="•"/>
              <a:defRPr/>
            </a:lvl3pPr>
            <a:lvl4pPr marL="1828800" lvl="3" indent="-342900" algn="l">
              <a:lnSpc>
                <a:spcPct val="100000"/>
              </a:lnSpc>
              <a:spcBef>
                <a:spcPts val="1800"/>
              </a:spcBef>
              <a:spcAft>
                <a:spcPts val="0"/>
              </a:spcAft>
              <a:buClr>
                <a:schemeClr val="dk1"/>
              </a:buClr>
              <a:buSzPts val="1800"/>
              <a:buChar char="–"/>
              <a:defRPr/>
            </a:lvl4pPr>
            <a:lvl5pPr marL="2286000" lvl="4" indent="-342900" algn="l">
              <a:lnSpc>
                <a:spcPct val="100000"/>
              </a:lnSpc>
              <a:spcBef>
                <a:spcPts val="1800"/>
              </a:spcBef>
              <a:spcAft>
                <a:spcPts val="0"/>
              </a:spcAft>
              <a:buClr>
                <a:schemeClr val="dk1"/>
              </a:buClr>
              <a:buSzPts val="1800"/>
              <a:buChar char="»"/>
              <a:defRPr/>
            </a:lvl5pPr>
            <a:lvl6pPr marL="2743200" lvl="5" indent="-342900" algn="l">
              <a:lnSpc>
                <a:spcPct val="100000"/>
              </a:lnSpc>
              <a:spcBef>
                <a:spcPts val="1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body" idx="2"/>
          </p:nvPr>
        </p:nvSpPr>
        <p:spPr>
          <a:xfrm>
            <a:off x="530694" y="2443859"/>
            <a:ext cx="7734222" cy="252412"/>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800"/>
              <a:buNone/>
              <a:defRPr sz="1800" b="0">
                <a:solidFill>
                  <a:srgbClr val="A6A6A6"/>
                </a:solidFill>
                <a:latin typeface="Arial"/>
                <a:ea typeface="Arial"/>
                <a:cs typeface="Arial"/>
                <a:sym typeface="Arial"/>
              </a:defRPr>
            </a:lvl1pPr>
            <a:lvl2pPr marL="914400" lvl="1" indent="-342900" algn="l">
              <a:lnSpc>
                <a:spcPct val="100000"/>
              </a:lnSpc>
              <a:spcBef>
                <a:spcPts val="1800"/>
              </a:spcBef>
              <a:spcAft>
                <a:spcPts val="0"/>
              </a:spcAft>
              <a:buClr>
                <a:schemeClr val="dk1"/>
              </a:buClr>
              <a:buSzPts val="1800"/>
              <a:buChar char="–"/>
              <a:defRPr/>
            </a:lvl2pPr>
            <a:lvl3pPr marL="1371600" lvl="2" indent="-342900" algn="l">
              <a:lnSpc>
                <a:spcPct val="100000"/>
              </a:lnSpc>
              <a:spcBef>
                <a:spcPts val="1800"/>
              </a:spcBef>
              <a:spcAft>
                <a:spcPts val="0"/>
              </a:spcAft>
              <a:buClr>
                <a:schemeClr val="dk1"/>
              </a:buClr>
              <a:buSzPts val="1800"/>
              <a:buChar char="•"/>
              <a:defRPr/>
            </a:lvl3pPr>
            <a:lvl4pPr marL="1828800" lvl="3" indent="-342900" algn="l">
              <a:lnSpc>
                <a:spcPct val="100000"/>
              </a:lnSpc>
              <a:spcBef>
                <a:spcPts val="1800"/>
              </a:spcBef>
              <a:spcAft>
                <a:spcPts val="0"/>
              </a:spcAft>
              <a:buClr>
                <a:schemeClr val="dk1"/>
              </a:buClr>
              <a:buSzPts val="1800"/>
              <a:buChar char="–"/>
              <a:defRPr/>
            </a:lvl4pPr>
            <a:lvl5pPr marL="2286000" lvl="4" indent="-342900" algn="l">
              <a:lnSpc>
                <a:spcPct val="100000"/>
              </a:lnSpc>
              <a:spcBef>
                <a:spcPts val="1800"/>
              </a:spcBef>
              <a:spcAft>
                <a:spcPts val="0"/>
              </a:spcAft>
              <a:buClr>
                <a:schemeClr val="dk1"/>
              </a:buClr>
              <a:buSzPts val="1800"/>
              <a:buChar char="»"/>
              <a:defRPr/>
            </a:lvl5pPr>
            <a:lvl6pPr marL="2743200" lvl="5" indent="-342900" algn="l">
              <a:lnSpc>
                <a:spcPct val="100000"/>
              </a:lnSpc>
              <a:spcBef>
                <a:spcPts val="1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rgbClr val="660B13"/>
        </a:solidFill>
        <a:effectLst/>
      </p:bgPr>
    </p:bg>
    <p:spTree>
      <p:nvGrpSpPr>
        <p:cNvPr id="1" name="Shape 19"/>
        <p:cNvGrpSpPr/>
        <p:nvPr/>
      </p:nvGrpSpPr>
      <p:grpSpPr>
        <a:xfrm>
          <a:off x="0" y="0"/>
          <a:ext cx="0" cy="0"/>
          <a:chOff x="0" y="0"/>
          <a:chExt cx="0" cy="0"/>
        </a:xfrm>
      </p:grpSpPr>
      <p:sp>
        <p:nvSpPr>
          <p:cNvPr id="20" name="Google Shape;20;p3"/>
          <p:cNvSpPr txBox="1"/>
          <p:nvPr/>
        </p:nvSpPr>
        <p:spPr>
          <a:xfrm>
            <a:off x="1378689" y="2390509"/>
            <a:ext cx="18466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3"/>
          <p:cNvSpPr txBox="1"/>
          <p:nvPr/>
        </p:nvSpPr>
        <p:spPr>
          <a:xfrm>
            <a:off x="1378689" y="2390509"/>
            <a:ext cx="18466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 name="Google Shape;22;p3"/>
          <p:cNvSpPr txBox="1"/>
          <p:nvPr/>
        </p:nvSpPr>
        <p:spPr>
          <a:xfrm>
            <a:off x="1378689" y="2390509"/>
            <a:ext cx="18466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Google Shape;23;p3"/>
          <p:cNvSpPr txBox="1">
            <a:spLocks noGrp="1"/>
          </p:cNvSpPr>
          <p:nvPr>
            <p:ph type="title"/>
          </p:nvPr>
        </p:nvSpPr>
        <p:spPr>
          <a:xfrm>
            <a:off x="506694" y="2274522"/>
            <a:ext cx="6802482" cy="65691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FFFFF"/>
              </a:buClr>
              <a:buSzPts val="4000"/>
              <a:buFont typeface="Arial"/>
              <a:buNone/>
              <a:defRPr sz="4000" b="1" i="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526131" y="2031339"/>
            <a:ext cx="3700462" cy="252412"/>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400"/>
              <a:buNone/>
              <a:defRPr sz="1400" b="1" i="0">
                <a:solidFill>
                  <a:srgbClr val="A6A6A6"/>
                </a:solidFill>
                <a:latin typeface="Arial"/>
                <a:ea typeface="Arial"/>
                <a:cs typeface="Arial"/>
                <a:sym typeface="Arial"/>
              </a:defRPr>
            </a:lvl1pPr>
            <a:lvl2pPr marL="914400" lvl="1" indent="-342900" algn="l">
              <a:lnSpc>
                <a:spcPct val="100000"/>
              </a:lnSpc>
              <a:spcBef>
                <a:spcPts val="1800"/>
              </a:spcBef>
              <a:spcAft>
                <a:spcPts val="0"/>
              </a:spcAft>
              <a:buClr>
                <a:schemeClr val="dk1"/>
              </a:buClr>
              <a:buSzPts val="1800"/>
              <a:buChar char="–"/>
              <a:defRPr/>
            </a:lvl2pPr>
            <a:lvl3pPr marL="1371600" lvl="2" indent="-342900" algn="l">
              <a:lnSpc>
                <a:spcPct val="100000"/>
              </a:lnSpc>
              <a:spcBef>
                <a:spcPts val="1800"/>
              </a:spcBef>
              <a:spcAft>
                <a:spcPts val="0"/>
              </a:spcAft>
              <a:buClr>
                <a:schemeClr val="dk1"/>
              </a:buClr>
              <a:buSzPts val="1800"/>
              <a:buChar char="•"/>
              <a:defRPr/>
            </a:lvl3pPr>
            <a:lvl4pPr marL="1828800" lvl="3" indent="-342900" algn="l">
              <a:lnSpc>
                <a:spcPct val="100000"/>
              </a:lnSpc>
              <a:spcBef>
                <a:spcPts val="1800"/>
              </a:spcBef>
              <a:spcAft>
                <a:spcPts val="0"/>
              </a:spcAft>
              <a:buClr>
                <a:schemeClr val="dk1"/>
              </a:buClr>
              <a:buSzPts val="1800"/>
              <a:buChar char="–"/>
              <a:defRPr/>
            </a:lvl4pPr>
            <a:lvl5pPr marL="2286000" lvl="4" indent="-342900" algn="l">
              <a:lnSpc>
                <a:spcPct val="100000"/>
              </a:lnSpc>
              <a:spcBef>
                <a:spcPts val="1800"/>
              </a:spcBef>
              <a:spcAft>
                <a:spcPts val="0"/>
              </a:spcAft>
              <a:buClr>
                <a:schemeClr val="dk1"/>
              </a:buClr>
              <a:buSzPts val="1800"/>
              <a:buChar char="»"/>
              <a:defRPr/>
            </a:lvl5pPr>
            <a:lvl6pPr marL="2743200" lvl="5" indent="-342900" algn="l">
              <a:lnSpc>
                <a:spcPct val="100000"/>
              </a:lnSpc>
              <a:spcBef>
                <a:spcPts val="1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3"/>
          <p:cNvSpPr/>
          <p:nvPr/>
        </p:nvSpPr>
        <p:spPr>
          <a:xfrm>
            <a:off x="-14942" y="2032000"/>
            <a:ext cx="148614" cy="836706"/>
          </a:xfrm>
          <a:prstGeom prst="rect">
            <a:avLst/>
          </a:prstGeom>
          <a:solidFill>
            <a:srgbClr val="99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only: white">
  <p:cSld name="Content only: white">
    <p:spTree>
      <p:nvGrpSpPr>
        <p:cNvPr id="1" name="Shape 26"/>
        <p:cNvGrpSpPr/>
        <p:nvPr/>
      </p:nvGrpSpPr>
      <p:grpSpPr>
        <a:xfrm>
          <a:off x="0" y="0"/>
          <a:ext cx="0" cy="0"/>
          <a:chOff x="0" y="0"/>
          <a:chExt cx="0" cy="0"/>
        </a:xfrm>
      </p:grpSpPr>
      <p:sp>
        <p:nvSpPr>
          <p:cNvPr id="27" name="Google Shape;27;p4"/>
          <p:cNvSpPr txBox="1">
            <a:spLocks noGrp="1"/>
          </p:cNvSpPr>
          <p:nvPr>
            <p:ph type="ctrTitle"/>
          </p:nvPr>
        </p:nvSpPr>
        <p:spPr>
          <a:xfrm>
            <a:off x="529827" y="759070"/>
            <a:ext cx="8004391" cy="6990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404041"/>
              </a:buClr>
              <a:buSzPts val="3000"/>
              <a:buFont typeface="Arial"/>
              <a:buNone/>
              <a:defRPr sz="3000" b="1" i="0" cap="none">
                <a:solidFill>
                  <a:srgbClr val="40404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p:nvPr/>
        </p:nvSpPr>
        <p:spPr>
          <a:xfrm>
            <a:off x="0" y="957832"/>
            <a:ext cx="82664" cy="387197"/>
          </a:xfrm>
          <a:prstGeom prst="rect">
            <a:avLst/>
          </a:prstGeom>
          <a:solidFill>
            <a:srgbClr val="99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4"/>
          <p:cNvSpPr txBox="1">
            <a:spLocks noGrp="1"/>
          </p:cNvSpPr>
          <p:nvPr>
            <p:ph type="body" idx="1"/>
          </p:nvPr>
        </p:nvSpPr>
        <p:spPr>
          <a:xfrm>
            <a:off x="4833956" y="284947"/>
            <a:ext cx="3700462" cy="252412"/>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SzPts val="1100"/>
              <a:buNone/>
              <a:defRPr sz="1100" b="0" i="0">
                <a:solidFill>
                  <a:srgbClr val="A6A6A6"/>
                </a:solidFill>
                <a:latin typeface="Arial"/>
                <a:ea typeface="Arial"/>
                <a:cs typeface="Arial"/>
                <a:sym typeface="Arial"/>
              </a:defRPr>
            </a:lvl1pPr>
            <a:lvl2pPr marL="914400" lvl="1" indent="-342900" algn="l">
              <a:lnSpc>
                <a:spcPct val="100000"/>
              </a:lnSpc>
              <a:spcBef>
                <a:spcPts val="1800"/>
              </a:spcBef>
              <a:spcAft>
                <a:spcPts val="0"/>
              </a:spcAft>
              <a:buClr>
                <a:schemeClr val="dk1"/>
              </a:buClr>
              <a:buSzPts val="1800"/>
              <a:buChar char="–"/>
              <a:defRPr/>
            </a:lvl2pPr>
            <a:lvl3pPr marL="1371600" lvl="2" indent="-342900" algn="l">
              <a:lnSpc>
                <a:spcPct val="100000"/>
              </a:lnSpc>
              <a:spcBef>
                <a:spcPts val="1800"/>
              </a:spcBef>
              <a:spcAft>
                <a:spcPts val="0"/>
              </a:spcAft>
              <a:buClr>
                <a:schemeClr val="dk1"/>
              </a:buClr>
              <a:buSzPts val="1800"/>
              <a:buChar char="•"/>
              <a:defRPr/>
            </a:lvl3pPr>
            <a:lvl4pPr marL="1828800" lvl="3" indent="-342900" algn="l">
              <a:lnSpc>
                <a:spcPct val="100000"/>
              </a:lnSpc>
              <a:spcBef>
                <a:spcPts val="1800"/>
              </a:spcBef>
              <a:spcAft>
                <a:spcPts val="0"/>
              </a:spcAft>
              <a:buClr>
                <a:schemeClr val="dk1"/>
              </a:buClr>
              <a:buSzPts val="1800"/>
              <a:buChar char="–"/>
              <a:defRPr/>
            </a:lvl4pPr>
            <a:lvl5pPr marL="2286000" lvl="4" indent="-342900" algn="l">
              <a:lnSpc>
                <a:spcPct val="100000"/>
              </a:lnSpc>
              <a:spcBef>
                <a:spcPts val="1800"/>
              </a:spcBef>
              <a:spcAft>
                <a:spcPts val="0"/>
              </a:spcAft>
              <a:buClr>
                <a:schemeClr val="dk1"/>
              </a:buClr>
              <a:buSzPts val="1800"/>
              <a:buChar char="»"/>
              <a:defRPr/>
            </a:lvl5pPr>
            <a:lvl6pPr marL="2743200" lvl="5" indent="-342900" algn="l">
              <a:lnSpc>
                <a:spcPct val="100000"/>
              </a:lnSpc>
              <a:spcBef>
                <a:spcPts val="1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4"/>
          <p:cNvSpPr txBox="1"/>
          <p:nvPr/>
        </p:nvSpPr>
        <p:spPr>
          <a:xfrm>
            <a:off x="3556000" y="3541059"/>
            <a:ext cx="18466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 name="Google Shape;31;p4"/>
          <p:cNvSpPr txBox="1">
            <a:spLocks noGrp="1"/>
          </p:cNvSpPr>
          <p:nvPr>
            <p:ph type="body" idx="2"/>
          </p:nvPr>
        </p:nvSpPr>
        <p:spPr>
          <a:xfrm>
            <a:off x="518824" y="1629404"/>
            <a:ext cx="8015594" cy="2810633"/>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0"/>
              </a:spcBef>
              <a:spcAft>
                <a:spcPts val="0"/>
              </a:spcAft>
              <a:buClr>
                <a:srgbClr val="7F7F7F"/>
              </a:buClr>
              <a:buSzPts val="1800"/>
              <a:buFont typeface="Arial"/>
              <a:buAutoNum type="arabicPeriod"/>
              <a:defRPr sz="1800">
                <a:solidFill>
                  <a:srgbClr val="404041"/>
                </a:solidFill>
                <a:latin typeface="Arial"/>
                <a:ea typeface="Arial"/>
                <a:cs typeface="Arial"/>
                <a:sym typeface="Arial"/>
              </a:defRPr>
            </a:lvl1pPr>
            <a:lvl2pPr marL="914400" lvl="1" indent="-330200" algn="l">
              <a:lnSpc>
                <a:spcPct val="100000"/>
              </a:lnSpc>
              <a:spcBef>
                <a:spcPts val="1800"/>
              </a:spcBef>
              <a:spcAft>
                <a:spcPts val="0"/>
              </a:spcAft>
              <a:buClr>
                <a:srgbClr val="404041"/>
              </a:buClr>
              <a:buSzPts val="1600"/>
              <a:buChar char="–"/>
              <a:defRPr sz="1600">
                <a:solidFill>
                  <a:srgbClr val="404041"/>
                </a:solidFill>
                <a:latin typeface="Arial"/>
                <a:ea typeface="Arial"/>
                <a:cs typeface="Arial"/>
                <a:sym typeface="Arial"/>
              </a:defRPr>
            </a:lvl2pPr>
            <a:lvl3pPr marL="1371600" lvl="2" indent="-330200" algn="l">
              <a:lnSpc>
                <a:spcPct val="100000"/>
              </a:lnSpc>
              <a:spcBef>
                <a:spcPts val="1800"/>
              </a:spcBef>
              <a:spcAft>
                <a:spcPts val="0"/>
              </a:spcAft>
              <a:buClr>
                <a:srgbClr val="404041"/>
              </a:buClr>
              <a:buSzPts val="1600"/>
              <a:buChar char="•"/>
              <a:defRPr sz="1600">
                <a:solidFill>
                  <a:srgbClr val="404041"/>
                </a:solidFill>
                <a:latin typeface="Arial"/>
                <a:ea typeface="Arial"/>
                <a:cs typeface="Arial"/>
                <a:sym typeface="Arial"/>
              </a:defRPr>
            </a:lvl3pPr>
            <a:lvl4pPr marL="1828800" lvl="3" indent="-330200" algn="l">
              <a:lnSpc>
                <a:spcPct val="100000"/>
              </a:lnSpc>
              <a:spcBef>
                <a:spcPts val="1800"/>
              </a:spcBef>
              <a:spcAft>
                <a:spcPts val="0"/>
              </a:spcAft>
              <a:buClr>
                <a:srgbClr val="404041"/>
              </a:buClr>
              <a:buSzPts val="1600"/>
              <a:buChar char="–"/>
              <a:defRPr sz="1600">
                <a:solidFill>
                  <a:srgbClr val="404041"/>
                </a:solidFill>
                <a:latin typeface="Arial"/>
                <a:ea typeface="Arial"/>
                <a:cs typeface="Arial"/>
                <a:sym typeface="Arial"/>
              </a:defRPr>
            </a:lvl4pPr>
            <a:lvl5pPr marL="2286000" lvl="4" indent="-330200" algn="l">
              <a:lnSpc>
                <a:spcPct val="100000"/>
              </a:lnSpc>
              <a:spcBef>
                <a:spcPts val="1800"/>
              </a:spcBef>
              <a:spcAft>
                <a:spcPts val="0"/>
              </a:spcAft>
              <a:buClr>
                <a:srgbClr val="404041"/>
              </a:buClr>
              <a:buSzPts val="1600"/>
              <a:buChar char="»"/>
              <a:defRPr sz="1600">
                <a:solidFill>
                  <a:srgbClr val="404041"/>
                </a:solidFill>
                <a:latin typeface="Arial"/>
                <a:ea typeface="Arial"/>
                <a:cs typeface="Arial"/>
                <a:sym typeface="Arial"/>
              </a:defRPr>
            </a:lvl5pPr>
            <a:lvl6pPr marL="2743200" lvl="5" indent="-342900" algn="l">
              <a:lnSpc>
                <a:spcPct val="100000"/>
              </a:lnSpc>
              <a:spcBef>
                <a:spcPts val="1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grpSp>
        <p:nvGrpSpPr>
          <p:cNvPr id="32" name="Google Shape;32;p4"/>
          <p:cNvGrpSpPr/>
          <p:nvPr/>
        </p:nvGrpSpPr>
        <p:grpSpPr>
          <a:xfrm>
            <a:off x="-30788" y="4661517"/>
            <a:ext cx="9228667" cy="528963"/>
            <a:chOff x="-30788" y="4661517"/>
            <a:chExt cx="9228667" cy="528963"/>
          </a:xfrm>
        </p:grpSpPr>
        <p:sp>
          <p:nvSpPr>
            <p:cNvPr id="33" name="Google Shape;33;p4"/>
            <p:cNvSpPr/>
            <p:nvPr/>
          </p:nvSpPr>
          <p:spPr>
            <a:xfrm>
              <a:off x="-30788" y="4734807"/>
              <a:ext cx="9228667" cy="455673"/>
            </a:xfrm>
            <a:prstGeom prst="rect">
              <a:avLst/>
            </a:prstGeom>
            <a:solidFill>
              <a:srgbClr val="6903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 name="Google Shape;34;p4"/>
            <p:cNvSpPr/>
            <p:nvPr/>
          </p:nvSpPr>
          <p:spPr>
            <a:xfrm>
              <a:off x="635303" y="4661517"/>
              <a:ext cx="387197" cy="528963"/>
            </a:xfrm>
            <a:prstGeom prst="rect">
              <a:avLst/>
            </a:prstGeom>
            <a:solidFill>
              <a:srgbClr val="99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5" name="Google Shape;35;p4" descr="tab-rgb.eps"/>
            <p:cNvPicPr preferRelativeResize="0"/>
            <p:nvPr/>
          </p:nvPicPr>
          <p:blipFill rotWithShape="1">
            <a:blip r:embed="rId2">
              <a:alphaModFix/>
            </a:blip>
            <a:srcRect/>
            <a:stretch/>
          </p:blipFill>
          <p:spPr>
            <a:xfrm>
              <a:off x="699798" y="4726863"/>
              <a:ext cx="258207" cy="327725"/>
            </a:xfrm>
            <a:prstGeom prst="rect">
              <a:avLst/>
            </a:prstGeom>
            <a:noFill/>
            <a:ln>
              <a:noFill/>
            </a:ln>
          </p:spPr>
        </p:pic>
        <p:sp>
          <p:nvSpPr>
            <p:cNvPr id="36" name="Google Shape;36;p4"/>
            <p:cNvSpPr txBox="1"/>
            <p:nvPr/>
          </p:nvSpPr>
          <p:spPr>
            <a:xfrm>
              <a:off x="1030972" y="4823737"/>
              <a:ext cx="3613600" cy="23083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FFFFFF"/>
                  </a:solidFill>
                  <a:latin typeface="Arial"/>
                  <a:ea typeface="Arial"/>
                  <a:cs typeface="Arial"/>
                  <a:sym typeface="Arial"/>
                </a:rPr>
                <a:t>INDIANA UNIVERSITY BLOOMINGTON</a:t>
              </a:r>
              <a:endParaRPr sz="9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with footer: white">
  <p:cSld name="Blank with footer: white">
    <p:spTree>
      <p:nvGrpSpPr>
        <p:cNvPr id="1" name="Shape 37"/>
        <p:cNvGrpSpPr/>
        <p:nvPr/>
      </p:nvGrpSpPr>
      <p:grpSpPr>
        <a:xfrm>
          <a:off x="0" y="0"/>
          <a:ext cx="0" cy="0"/>
          <a:chOff x="0" y="0"/>
          <a:chExt cx="0" cy="0"/>
        </a:xfrm>
      </p:grpSpPr>
      <p:grpSp>
        <p:nvGrpSpPr>
          <p:cNvPr id="38" name="Google Shape;38;p5"/>
          <p:cNvGrpSpPr/>
          <p:nvPr/>
        </p:nvGrpSpPr>
        <p:grpSpPr>
          <a:xfrm>
            <a:off x="-30788" y="4661517"/>
            <a:ext cx="9228667" cy="528963"/>
            <a:chOff x="-30788" y="4661517"/>
            <a:chExt cx="9228667" cy="528963"/>
          </a:xfrm>
        </p:grpSpPr>
        <p:sp>
          <p:nvSpPr>
            <p:cNvPr id="39" name="Google Shape;39;p5"/>
            <p:cNvSpPr/>
            <p:nvPr/>
          </p:nvSpPr>
          <p:spPr>
            <a:xfrm>
              <a:off x="-30788" y="4734807"/>
              <a:ext cx="9228667" cy="455673"/>
            </a:xfrm>
            <a:prstGeom prst="rect">
              <a:avLst/>
            </a:prstGeom>
            <a:solidFill>
              <a:srgbClr val="6903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 name="Google Shape;40;p5"/>
            <p:cNvSpPr/>
            <p:nvPr/>
          </p:nvSpPr>
          <p:spPr>
            <a:xfrm>
              <a:off x="635303" y="4661517"/>
              <a:ext cx="387197" cy="528963"/>
            </a:xfrm>
            <a:prstGeom prst="rect">
              <a:avLst/>
            </a:prstGeom>
            <a:solidFill>
              <a:srgbClr val="99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1" name="Google Shape;41;p5" descr="tab-rgb.eps"/>
            <p:cNvPicPr preferRelativeResize="0"/>
            <p:nvPr/>
          </p:nvPicPr>
          <p:blipFill rotWithShape="1">
            <a:blip r:embed="rId2">
              <a:alphaModFix/>
            </a:blip>
            <a:srcRect/>
            <a:stretch/>
          </p:blipFill>
          <p:spPr>
            <a:xfrm>
              <a:off x="699798" y="4726863"/>
              <a:ext cx="258207" cy="327725"/>
            </a:xfrm>
            <a:prstGeom prst="rect">
              <a:avLst/>
            </a:prstGeom>
            <a:noFill/>
            <a:ln>
              <a:noFill/>
            </a:ln>
          </p:spPr>
        </p:pic>
        <p:sp>
          <p:nvSpPr>
            <p:cNvPr id="42" name="Google Shape;42;p5"/>
            <p:cNvSpPr txBox="1"/>
            <p:nvPr/>
          </p:nvSpPr>
          <p:spPr>
            <a:xfrm>
              <a:off x="1030972" y="4823737"/>
              <a:ext cx="3613600" cy="23083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FFFFFF"/>
                  </a:solidFill>
                  <a:latin typeface="Arial"/>
                  <a:ea typeface="Arial"/>
                  <a:cs typeface="Arial"/>
                  <a:sym typeface="Arial"/>
                </a:rPr>
                <a:t>INDIANA UNIVERSITY BLOOMINGTON</a:t>
              </a:r>
              <a:endParaRPr sz="9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losing slide with IUPUI lockup">
  <p:cSld name="Closing slide with IUPUI lockup">
    <p:bg>
      <p:bgPr>
        <a:solidFill>
          <a:srgbClr val="690304"/>
        </a:solidFill>
        <a:effectLst/>
      </p:bgPr>
    </p:bg>
    <p:spTree>
      <p:nvGrpSpPr>
        <p:cNvPr id="1" name="Shape 43"/>
        <p:cNvGrpSpPr/>
        <p:nvPr/>
      </p:nvGrpSpPr>
      <p:grpSpPr>
        <a:xfrm>
          <a:off x="0" y="0"/>
          <a:ext cx="0" cy="0"/>
          <a:chOff x="0" y="0"/>
          <a:chExt cx="0" cy="0"/>
        </a:xfrm>
      </p:grpSpPr>
      <p:sp>
        <p:nvSpPr>
          <p:cNvPr id="44" name="Google Shape;44;p6"/>
          <p:cNvSpPr txBox="1">
            <a:spLocks noGrp="1"/>
          </p:cNvSpPr>
          <p:nvPr>
            <p:ph type="body" idx="1"/>
          </p:nvPr>
        </p:nvSpPr>
        <p:spPr>
          <a:xfrm>
            <a:off x="536602" y="680397"/>
            <a:ext cx="7859185" cy="272166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1800"/>
              <a:buNone/>
              <a:defRPr sz="1800">
                <a:solidFill>
                  <a:schemeClr val="lt1"/>
                </a:solidFill>
                <a:latin typeface="Arial"/>
                <a:ea typeface="Arial"/>
                <a:cs typeface="Arial"/>
                <a:sym typeface="Arial"/>
              </a:defRPr>
            </a:lvl1pPr>
            <a:lvl2pPr marL="914400" lvl="1" indent="-228600" algn="l">
              <a:lnSpc>
                <a:spcPct val="100000"/>
              </a:lnSpc>
              <a:spcBef>
                <a:spcPts val="1800"/>
              </a:spcBef>
              <a:spcAft>
                <a:spcPts val="0"/>
              </a:spcAft>
              <a:buClr>
                <a:schemeClr val="lt1"/>
              </a:buClr>
              <a:buSzPts val="1600"/>
              <a:buNone/>
              <a:defRPr sz="1600">
                <a:solidFill>
                  <a:schemeClr val="lt1"/>
                </a:solidFill>
                <a:latin typeface="Arial"/>
                <a:ea typeface="Arial"/>
                <a:cs typeface="Arial"/>
                <a:sym typeface="Arial"/>
              </a:defRPr>
            </a:lvl2pPr>
            <a:lvl3pPr marL="1371600" lvl="2" indent="-228600" algn="l">
              <a:lnSpc>
                <a:spcPct val="100000"/>
              </a:lnSpc>
              <a:spcBef>
                <a:spcPts val="1800"/>
              </a:spcBef>
              <a:spcAft>
                <a:spcPts val="0"/>
              </a:spcAft>
              <a:buClr>
                <a:schemeClr val="lt1"/>
              </a:buClr>
              <a:buSzPts val="1600"/>
              <a:buNone/>
              <a:defRPr sz="1600">
                <a:solidFill>
                  <a:schemeClr val="lt1"/>
                </a:solidFill>
                <a:latin typeface="Arial"/>
                <a:ea typeface="Arial"/>
                <a:cs typeface="Arial"/>
                <a:sym typeface="Arial"/>
              </a:defRPr>
            </a:lvl3pPr>
            <a:lvl4pPr marL="1828800" lvl="3" indent="-228600" algn="l">
              <a:lnSpc>
                <a:spcPct val="100000"/>
              </a:lnSpc>
              <a:spcBef>
                <a:spcPts val="1800"/>
              </a:spcBef>
              <a:spcAft>
                <a:spcPts val="0"/>
              </a:spcAft>
              <a:buClr>
                <a:schemeClr val="lt1"/>
              </a:buClr>
              <a:buSzPts val="1600"/>
              <a:buNone/>
              <a:defRPr sz="1600">
                <a:solidFill>
                  <a:schemeClr val="lt1"/>
                </a:solidFill>
                <a:latin typeface="Arial"/>
                <a:ea typeface="Arial"/>
                <a:cs typeface="Arial"/>
                <a:sym typeface="Arial"/>
              </a:defRPr>
            </a:lvl4pPr>
            <a:lvl5pPr marL="2286000" lvl="4" indent="-330200" algn="l">
              <a:lnSpc>
                <a:spcPct val="100000"/>
              </a:lnSpc>
              <a:spcBef>
                <a:spcPts val="1800"/>
              </a:spcBef>
              <a:spcAft>
                <a:spcPts val="0"/>
              </a:spcAft>
              <a:buClr>
                <a:schemeClr val="lt1"/>
              </a:buClr>
              <a:buSzPts val="1600"/>
              <a:buChar char="»"/>
              <a:defRPr sz="1600">
                <a:solidFill>
                  <a:schemeClr val="lt1"/>
                </a:solidFill>
                <a:latin typeface="Arial"/>
                <a:ea typeface="Arial"/>
                <a:cs typeface="Arial"/>
                <a:sym typeface="Arial"/>
              </a:defRPr>
            </a:lvl5pPr>
            <a:lvl6pPr marL="2743200" lvl="5" indent="-342900" algn="l">
              <a:lnSpc>
                <a:spcPct val="100000"/>
              </a:lnSpc>
              <a:spcBef>
                <a:spcPts val="1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5" name="Google Shape;45;p6"/>
          <p:cNvSpPr/>
          <p:nvPr/>
        </p:nvSpPr>
        <p:spPr>
          <a:xfrm>
            <a:off x="-15847" y="680397"/>
            <a:ext cx="82664" cy="387197"/>
          </a:xfrm>
          <a:prstGeom prst="rect">
            <a:avLst/>
          </a:prstGeom>
          <a:solidFill>
            <a:srgbClr val="99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6" name="Google Shape;46;p6" descr="IUB_ftp.H.201.eps"/>
          <p:cNvPicPr preferRelativeResize="0"/>
          <p:nvPr/>
        </p:nvPicPr>
        <p:blipFill rotWithShape="1">
          <a:blip r:embed="rId2">
            <a:alphaModFix/>
          </a:blip>
          <a:srcRect/>
          <a:stretch/>
        </p:blipFill>
        <p:spPr>
          <a:xfrm>
            <a:off x="1370367" y="4326067"/>
            <a:ext cx="4418054" cy="463183"/>
          </a:xfrm>
          <a:prstGeom prst="rect">
            <a:avLst/>
          </a:prstGeom>
          <a:noFill/>
          <a:ln>
            <a:noFill/>
          </a:ln>
        </p:spPr>
      </p:pic>
      <p:sp>
        <p:nvSpPr>
          <p:cNvPr id="47" name="Google Shape;47;p6"/>
          <p:cNvSpPr/>
          <p:nvPr/>
        </p:nvSpPr>
        <p:spPr>
          <a:xfrm>
            <a:off x="631042" y="4235585"/>
            <a:ext cx="536130" cy="922081"/>
          </a:xfrm>
          <a:prstGeom prst="rect">
            <a:avLst/>
          </a:prstGeom>
          <a:solidFill>
            <a:srgbClr val="99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8" name="Google Shape;48;p6" descr="tab-rgb.eps"/>
          <p:cNvPicPr preferRelativeResize="0"/>
          <p:nvPr/>
        </p:nvPicPr>
        <p:blipFill rotWithShape="1">
          <a:blip r:embed="rId3">
            <a:alphaModFix/>
          </a:blip>
          <a:srcRect/>
          <a:stretch/>
        </p:blipFill>
        <p:spPr>
          <a:xfrm>
            <a:off x="720345" y="4326066"/>
            <a:ext cx="357525" cy="45378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with footer: black">
  <p:cSld name="Blank with footer: black">
    <p:bg>
      <p:bgPr>
        <a:solidFill>
          <a:srgbClr val="252626"/>
        </a:solidFill>
        <a:effectLst/>
      </p:bgPr>
    </p:bg>
    <p:spTree>
      <p:nvGrpSpPr>
        <p:cNvPr id="1" name="Shape 49"/>
        <p:cNvGrpSpPr/>
        <p:nvPr/>
      </p:nvGrpSpPr>
      <p:grpSpPr>
        <a:xfrm>
          <a:off x="0" y="0"/>
          <a:ext cx="0" cy="0"/>
          <a:chOff x="0" y="0"/>
          <a:chExt cx="0" cy="0"/>
        </a:xfrm>
      </p:grpSpPr>
      <p:grpSp>
        <p:nvGrpSpPr>
          <p:cNvPr id="50" name="Google Shape;50;p7"/>
          <p:cNvGrpSpPr/>
          <p:nvPr/>
        </p:nvGrpSpPr>
        <p:grpSpPr>
          <a:xfrm>
            <a:off x="-30788" y="4661517"/>
            <a:ext cx="9228667" cy="528963"/>
            <a:chOff x="-30788" y="4661517"/>
            <a:chExt cx="9228667" cy="528963"/>
          </a:xfrm>
        </p:grpSpPr>
        <p:sp>
          <p:nvSpPr>
            <p:cNvPr id="51" name="Google Shape;51;p7"/>
            <p:cNvSpPr/>
            <p:nvPr/>
          </p:nvSpPr>
          <p:spPr>
            <a:xfrm>
              <a:off x="-30788" y="4734807"/>
              <a:ext cx="9228667" cy="455673"/>
            </a:xfrm>
            <a:prstGeom prst="rect">
              <a:avLst/>
            </a:prstGeom>
            <a:solidFill>
              <a:srgbClr val="6903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 name="Google Shape;52;p7"/>
            <p:cNvSpPr/>
            <p:nvPr/>
          </p:nvSpPr>
          <p:spPr>
            <a:xfrm>
              <a:off x="635303" y="4661517"/>
              <a:ext cx="387197" cy="528963"/>
            </a:xfrm>
            <a:prstGeom prst="rect">
              <a:avLst/>
            </a:prstGeom>
            <a:solidFill>
              <a:srgbClr val="99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3" name="Google Shape;53;p7" descr="tab-rgb.eps"/>
            <p:cNvPicPr preferRelativeResize="0"/>
            <p:nvPr/>
          </p:nvPicPr>
          <p:blipFill rotWithShape="1">
            <a:blip r:embed="rId2">
              <a:alphaModFix/>
            </a:blip>
            <a:srcRect/>
            <a:stretch/>
          </p:blipFill>
          <p:spPr>
            <a:xfrm>
              <a:off x="699798" y="4726863"/>
              <a:ext cx="258207" cy="327725"/>
            </a:xfrm>
            <a:prstGeom prst="rect">
              <a:avLst/>
            </a:prstGeom>
            <a:noFill/>
            <a:ln>
              <a:noFill/>
            </a:ln>
          </p:spPr>
        </p:pic>
        <p:sp>
          <p:nvSpPr>
            <p:cNvPr id="54" name="Google Shape;54;p7"/>
            <p:cNvSpPr txBox="1"/>
            <p:nvPr/>
          </p:nvSpPr>
          <p:spPr>
            <a:xfrm>
              <a:off x="1030972" y="4823737"/>
              <a:ext cx="3613600" cy="23083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FFFFFF"/>
                  </a:solidFill>
                  <a:latin typeface="Arial"/>
                  <a:ea typeface="Arial"/>
                  <a:cs typeface="Arial"/>
                  <a:sym typeface="Arial"/>
                </a:rPr>
                <a:t>INDIANA UNIVERSITY BLOOMINGTON</a:t>
              </a:r>
              <a:endParaRPr sz="9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only: black">
  <p:cSld name="Content only: black">
    <p:bg>
      <p:bgPr>
        <a:solidFill>
          <a:srgbClr val="262626"/>
        </a:solidFill>
        <a:effectLst/>
      </p:bgPr>
    </p:bg>
    <p:spTree>
      <p:nvGrpSpPr>
        <p:cNvPr id="1" name="Shape 55"/>
        <p:cNvGrpSpPr/>
        <p:nvPr/>
      </p:nvGrpSpPr>
      <p:grpSpPr>
        <a:xfrm>
          <a:off x="0" y="0"/>
          <a:ext cx="0" cy="0"/>
          <a:chOff x="0" y="0"/>
          <a:chExt cx="0" cy="0"/>
        </a:xfrm>
      </p:grpSpPr>
      <p:sp>
        <p:nvSpPr>
          <p:cNvPr id="56" name="Google Shape;56;p8"/>
          <p:cNvSpPr txBox="1">
            <a:spLocks noGrp="1"/>
          </p:cNvSpPr>
          <p:nvPr>
            <p:ph type="ctrTitle"/>
          </p:nvPr>
        </p:nvSpPr>
        <p:spPr>
          <a:xfrm>
            <a:off x="523348" y="759070"/>
            <a:ext cx="8004409" cy="6990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000"/>
              <a:buFont typeface="Arial"/>
              <a:buNone/>
              <a:defRPr sz="3000" b="1" i="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ubTitle" idx="1"/>
          </p:nvPr>
        </p:nvSpPr>
        <p:spPr>
          <a:xfrm>
            <a:off x="523348" y="1630404"/>
            <a:ext cx="8011069" cy="281876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800"/>
              <a:buFont typeface="Arial"/>
              <a:buAutoNum type="arabicPeriod"/>
              <a:defRPr sz="1800">
                <a:solidFill>
                  <a:schemeClr val="lt1"/>
                </a:solidFill>
                <a:latin typeface="Arial"/>
                <a:ea typeface="Arial"/>
                <a:cs typeface="Arial"/>
                <a:sym typeface="Arial"/>
              </a:defRPr>
            </a:lvl1pPr>
            <a:lvl2pPr lvl="1" algn="ctr">
              <a:lnSpc>
                <a:spcPct val="100000"/>
              </a:lnSpc>
              <a:spcBef>
                <a:spcPts val="1800"/>
              </a:spcBef>
              <a:spcAft>
                <a:spcPts val="0"/>
              </a:spcAft>
              <a:buClr>
                <a:srgbClr val="888888"/>
              </a:buClr>
              <a:buSzPts val="1800"/>
              <a:buNone/>
              <a:defRPr>
                <a:solidFill>
                  <a:srgbClr val="888888"/>
                </a:solidFill>
              </a:defRPr>
            </a:lvl2pPr>
            <a:lvl3pPr lvl="2" algn="ctr">
              <a:lnSpc>
                <a:spcPct val="100000"/>
              </a:lnSpc>
              <a:spcBef>
                <a:spcPts val="1800"/>
              </a:spcBef>
              <a:spcAft>
                <a:spcPts val="0"/>
              </a:spcAft>
              <a:buClr>
                <a:srgbClr val="888888"/>
              </a:buClr>
              <a:buSzPts val="1800"/>
              <a:buNone/>
              <a:defRPr>
                <a:solidFill>
                  <a:srgbClr val="888888"/>
                </a:solidFill>
              </a:defRPr>
            </a:lvl3pPr>
            <a:lvl4pPr lvl="3" algn="ctr">
              <a:lnSpc>
                <a:spcPct val="100000"/>
              </a:lnSpc>
              <a:spcBef>
                <a:spcPts val="1800"/>
              </a:spcBef>
              <a:spcAft>
                <a:spcPts val="0"/>
              </a:spcAft>
              <a:buClr>
                <a:srgbClr val="888888"/>
              </a:buClr>
              <a:buSzPts val="1800"/>
              <a:buNone/>
              <a:defRPr>
                <a:solidFill>
                  <a:srgbClr val="888888"/>
                </a:solidFill>
              </a:defRPr>
            </a:lvl4pPr>
            <a:lvl5pPr lvl="4" algn="ctr">
              <a:lnSpc>
                <a:spcPct val="100000"/>
              </a:lnSpc>
              <a:spcBef>
                <a:spcPts val="1800"/>
              </a:spcBef>
              <a:spcAft>
                <a:spcPts val="0"/>
              </a:spcAft>
              <a:buClr>
                <a:srgbClr val="888888"/>
              </a:buClr>
              <a:buSzPts val="1800"/>
              <a:buNone/>
              <a:defRPr>
                <a:solidFill>
                  <a:srgbClr val="888888"/>
                </a:solidFill>
              </a:defRPr>
            </a:lvl5pPr>
            <a:lvl6pPr lvl="5" algn="ctr">
              <a:lnSpc>
                <a:spcPct val="100000"/>
              </a:lnSpc>
              <a:spcBef>
                <a:spcPts val="18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58" name="Google Shape;58;p8"/>
          <p:cNvSpPr txBox="1">
            <a:spLocks noGrp="1"/>
          </p:cNvSpPr>
          <p:nvPr>
            <p:ph type="body" idx="2"/>
          </p:nvPr>
        </p:nvSpPr>
        <p:spPr>
          <a:xfrm>
            <a:off x="4833956" y="284947"/>
            <a:ext cx="3700462" cy="252412"/>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SzPts val="1100"/>
              <a:buNone/>
              <a:defRPr sz="1100" b="0" i="0">
                <a:solidFill>
                  <a:srgbClr val="A6A6A6"/>
                </a:solidFill>
                <a:latin typeface="Arial"/>
                <a:ea typeface="Arial"/>
                <a:cs typeface="Arial"/>
                <a:sym typeface="Arial"/>
              </a:defRPr>
            </a:lvl1pPr>
            <a:lvl2pPr marL="914400" lvl="1" indent="-342900" algn="l">
              <a:lnSpc>
                <a:spcPct val="100000"/>
              </a:lnSpc>
              <a:spcBef>
                <a:spcPts val="1800"/>
              </a:spcBef>
              <a:spcAft>
                <a:spcPts val="0"/>
              </a:spcAft>
              <a:buClr>
                <a:schemeClr val="dk1"/>
              </a:buClr>
              <a:buSzPts val="1800"/>
              <a:buChar char="–"/>
              <a:defRPr/>
            </a:lvl2pPr>
            <a:lvl3pPr marL="1371600" lvl="2" indent="-342900" algn="l">
              <a:lnSpc>
                <a:spcPct val="100000"/>
              </a:lnSpc>
              <a:spcBef>
                <a:spcPts val="1800"/>
              </a:spcBef>
              <a:spcAft>
                <a:spcPts val="0"/>
              </a:spcAft>
              <a:buClr>
                <a:schemeClr val="dk1"/>
              </a:buClr>
              <a:buSzPts val="1800"/>
              <a:buChar char="•"/>
              <a:defRPr/>
            </a:lvl3pPr>
            <a:lvl4pPr marL="1828800" lvl="3" indent="-342900" algn="l">
              <a:lnSpc>
                <a:spcPct val="100000"/>
              </a:lnSpc>
              <a:spcBef>
                <a:spcPts val="1800"/>
              </a:spcBef>
              <a:spcAft>
                <a:spcPts val="0"/>
              </a:spcAft>
              <a:buClr>
                <a:schemeClr val="dk1"/>
              </a:buClr>
              <a:buSzPts val="1800"/>
              <a:buChar char="–"/>
              <a:defRPr/>
            </a:lvl4pPr>
            <a:lvl5pPr marL="2286000" lvl="4" indent="-342900" algn="l">
              <a:lnSpc>
                <a:spcPct val="100000"/>
              </a:lnSpc>
              <a:spcBef>
                <a:spcPts val="1800"/>
              </a:spcBef>
              <a:spcAft>
                <a:spcPts val="0"/>
              </a:spcAft>
              <a:buClr>
                <a:schemeClr val="dk1"/>
              </a:buClr>
              <a:buSzPts val="1800"/>
              <a:buChar char="»"/>
              <a:defRPr/>
            </a:lvl5pPr>
            <a:lvl6pPr marL="2743200" lvl="5" indent="-342900" algn="l">
              <a:lnSpc>
                <a:spcPct val="100000"/>
              </a:lnSpc>
              <a:spcBef>
                <a:spcPts val="1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9" name="Google Shape;59;p8"/>
          <p:cNvSpPr/>
          <p:nvPr/>
        </p:nvSpPr>
        <p:spPr>
          <a:xfrm>
            <a:off x="0" y="957832"/>
            <a:ext cx="82664" cy="387197"/>
          </a:xfrm>
          <a:prstGeom prst="rect">
            <a:avLst/>
          </a:prstGeom>
          <a:solidFill>
            <a:srgbClr val="99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60" name="Google Shape;60;p8"/>
          <p:cNvGrpSpPr/>
          <p:nvPr/>
        </p:nvGrpSpPr>
        <p:grpSpPr>
          <a:xfrm>
            <a:off x="-30788" y="4661517"/>
            <a:ext cx="9228667" cy="528963"/>
            <a:chOff x="-30788" y="4661517"/>
            <a:chExt cx="9228667" cy="528963"/>
          </a:xfrm>
        </p:grpSpPr>
        <p:sp>
          <p:nvSpPr>
            <p:cNvPr id="61" name="Google Shape;61;p8"/>
            <p:cNvSpPr/>
            <p:nvPr/>
          </p:nvSpPr>
          <p:spPr>
            <a:xfrm>
              <a:off x="-30788" y="4734807"/>
              <a:ext cx="9228667" cy="455673"/>
            </a:xfrm>
            <a:prstGeom prst="rect">
              <a:avLst/>
            </a:prstGeom>
            <a:solidFill>
              <a:srgbClr val="6903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 name="Google Shape;62;p8"/>
            <p:cNvSpPr/>
            <p:nvPr/>
          </p:nvSpPr>
          <p:spPr>
            <a:xfrm>
              <a:off x="635303" y="4661517"/>
              <a:ext cx="387197" cy="528963"/>
            </a:xfrm>
            <a:prstGeom prst="rect">
              <a:avLst/>
            </a:prstGeom>
            <a:solidFill>
              <a:srgbClr val="99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3" name="Google Shape;63;p8" descr="tab-rgb.eps"/>
            <p:cNvPicPr preferRelativeResize="0"/>
            <p:nvPr/>
          </p:nvPicPr>
          <p:blipFill rotWithShape="1">
            <a:blip r:embed="rId2">
              <a:alphaModFix/>
            </a:blip>
            <a:srcRect/>
            <a:stretch/>
          </p:blipFill>
          <p:spPr>
            <a:xfrm>
              <a:off x="699798" y="4726863"/>
              <a:ext cx="258207" cy="327725"/>
            </a:xfrm>
            <a:prstGeom prst="rect">
              <a:avLst/>
            </a:prstGeom>
            <a:noFill/>
            <a:ln>
              <a:noFill/>
            </a:ln>
          </p:spPr>
        </p:pic>
        <p:sp>
          <p:nvSpPr>
            <p:cNvPr id="64" name="Google Shape;64;p8"/>
            <p:cNvSpPr txBox="1"/>
            <p:nvPr/>
          </p:nvSpPr>
          <p:spPr>
            <a:xfrm>
              <a:off x="1030972" y="4823737"/>
              <a:ext cx="3613600" cy="23083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FFFFFF"/>
                  </a:solidFill>
                  <a:latin typeface="Arial"/>
                  <a:ea typeface="Arial"/>
                  <a:cs typeface="Arial"/>
                  <a:sym typeface="Arial"/>
                </a:rPr>
                <a:t>INDIANA UNIVERSITY BLOOMINGTON</a:t>
              </a:r>
              <a:endParaRPr sz="9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and photo: black">
  <p:cSld name="Content and photo: black">
    <p:bg>
      <p:bgPr>
        <a:solidFill>
          <a:srgbClr val="252626"/>
        </a:solidFill>
        <a:effectLst/>
      </p:bgPr>
    </p:bg>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530124" y="464386"/>
            <a:ext cx="4560579" cy="77931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000"/>
              <a:buFont typeface="Arial"/>
              <a:buNone/>
              <a:defRPr sz="3000"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body" idx="1"/>
          </p:nvPr>
        </p:nvSpPr>
        <p:spPr>
          <a:xfrm>
            <a:off x="530124" y="1629404"/>
            <a:ext cx="4560579" cy="280149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Font typeface="Arial"/>
              <a:buChar char="•"/>
              <a:defRPr sz="1800">
                <a:solidFill>
                  <a:schemeClr val="lt1"/>
                </a:solidFill>
                <a:latin typeface="Arial"/>
                <a:ea typeface="Arial"/>
                <a:cs typeface="Arial"/>
                <a:sym typeface="Arial"/>
              </a:defRPr>
            </a:lvl1pPr>
            <a:lvl2pPr marL="914400" lvl="1" indent="-342900" algn="l">
              <a:lnSpc>
                <a:spcPct val="100000"/>
              </a:lnSpc>
              <a:spcBef>
                <a:spcPts val="1800"/>
              </a:spcBef>
              <a:spcAft>
                <a:spcPts val="0"/>
              </a:spcAft>
              <a:buClr>
                <a:schemeClr val="lt1"/>
              </a:buClr>
              <a:buSzPts val="1800"/>
              <a:buFont typeface="Arial"/>
              <a:buChar char="•"/>
              <a:defRPr sz="1800">
                <a:solidFill>
                  <a:schemeClr val="lt1"/>
                </a:solidFill>
                <a:latin typeface="Arial"/>
                <a:ea typeface="Arial"/>
                <a:cs typeface="Arial"/>
                <a:sym typeface="Arial"/>
              </a:defRPr>
            </a:lvl2pPr>
            <a:lvl3pPr marL="1371600" lvl="2" indent="-342900" algn="l">
              <a:lnSpc>
                <a:spcPct val="100000"/>
              </a:lnSpc>
              <a:spcBef>
                <a:spcPts val="1800"/>
              </a:spcBef>
              <a:spcAft>
                <a:spcPts val="0"/>
              </a:spcAft>
              <a:buClr>
                <a:schemeClr val="lt1"/>
              </a:buClr>
              <a:buSzPts val="1800"/>
              <a:buFont typeface="Arial"/>
              <a:buChar char="•"/>
              <a:defRPr sz="1800">
                <a:solidFill>
                  <a:schemeClr val="lt1"/>
                </a:solidFill>
                <a:latin typeface="Arial"/>
                <a:ea typeface="Arial"/>
                <a:cs typeface="Arial"/>
                <a:sym typeface="Arial"/>
              </a:defRPr>
            </a:lvl3pPr>
            <a:lvl4pPr marL="1828800" lvl="3" indent="-342900" algn="l">
              <a:lnSpc>
                <a:spcPct val="100000"/>
              </a:lnSpc>
              <a:spcBef>
                <a:spcPts val="1800"/>
              </a:spcBef>
              <a:spcAft>
                <a:spcPts val="0"/>
              </a:spcAft>
              <a:buClr>
                <a:schemeClr val="lt1"/>
              </a:buClr>
              <a:buSzPts val="1800"/>
              <a:buFont typeface="Arial"/>
              <a:buChar char="•"/>
              <a:defRPr sz="1800">
                <a:solidFill>
                  <a:schemeClr val="lt1"/>
                </a:solidFill>
                <a:latin typeface="Arial"/>
                <a:ea typeface="Arial"/>
                <a:cs typeface="Arial"/>
                <a:sym typeface="Arial"/>
              </a:defRPr>
            </a:lvl4pPr>
            <a:lvl5pPr marL="2286000" lvl="4" indent="-342900" algn="l">
              <a:lnSpc>
                <a:spcPct val="100000"/>
              </a:lnSpc>
              <a:spcBef>
                <a:spcPts val="1800"/>
              </a:spcBef>
              <a:spcAft>
                <a:spcPts val="0"/>
              </a:spcAft>
              <a:buClr>
                <a:schemeClr val="lt1"/>
              </a:buClr>
              <a:buSzPts val="1800"/>
              <a:buFont typeface="Arial"/>
              <a:buChar char="•"/>
              <a:defRPr sz="1800">
                <a:solidFill>
                  <a:schemeClr val="lt1"/>
                </a:solidFill>
                <a:latin typeface="Arial"/>
                <a:ea typeface="Arial"/>
                <a:cs typeface="Arial"/>
                <a:sym typeface="Arial"/>
              </a:defRPr>
            </a:lvl5pPr>
            <a:lvl6pPr marL="2743200" lvl="5" indent="-342900" algn="l">
              <a:lnSpc>
                <a:spcPct val="100000"/>
              </a:lnSpc>
              <a:spcBef>
                <a:spcPts val="1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8" name="Google Shape;68;p9"/>
          <p:cNvSpPr>
            <a:spLocks noGrp="1"/>
          </p:cNvSpPr>
          <p:nvPr>
            <p:ph type="pic" idx="2"/>
          </p:nvPr>
        </p:nvSpPr>
        <p:spPr>
          <a:xfrm>
            <a:off x="5564909" y="0"/>
            <a:ext cx="3570941" cy="5143500"/>
          </a:xfrm>
          <a:prstGeom prst="rect">
            <a:avLst/>
          </a:prstGeom>
          <a:noFill/>
          <a:ln>
            <a:noFill/>
          </a:ln>
        </p:spPr>
      </p:sp>
      <p:sp>
        <p:nvSpPr>
          <p:cNvPr id="69" name="Google Shape;69;p9"/>
          <p:cNvSpPr/>
          <p:nvPr/>
        </p:nvSpPr>
        <p:spPr>
          <a:xfrm>
            <a:off x="-15847" y="486799"/>
            <a:ext cx="82664" cy="387197"/>
          </a:xfrm>
          <a:prstGeom prst="rect">
            <a:avLst/>
          </a:prstGeom>
          <a:solidFill>
            <a:srgbClr val="99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70" name="Google Shape;70;p9"/>
          <p:cNvGrpSpPr/>
          <p:nvPr/>
        </p:nvGrpSpPr>
        <p:grpSpPr>
          <a:xfrm>
            <a:off x="635303" y="4661517"/>
            <a:ext cx="387197" cy="528963"/>
            <a:chOff x="635303" y="4661517"/>
            <a:chExt cx="387197" cy="528963"/>
          </a:xfrm>
        </p:grpSpPr>
        <p:sp>
          <p:nvSpPr>
            <p:cNvPr id="71" name="Google Shape;71;p9"/>
            <p:cNvSpPr/>
            <p:nvPr/>
          </p:nvSpPr>
          <p:spPr>
            <a:xfrm>
              <a:off x="635303" y="4661517"/>
              <a:ext cx="387197" cy="528963"/>
            </a:xfrm>
            <a:prstGeom prst="rect">
              <a:avLst/>
            </a:prstGeom>
            <a:solidFill>
              <a:srgbClr val="99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72" name="Google Shape;72;p9" descr="tab-rgb.eps"/>
            <p:cNvPicPr preferRelativeResize="0"/>
            <p:nvPr/>
          </p:nvPicPr>
          <p:blipFill rotWithShape="1">
            <a:blip r:embed="rId2">
              <a:alphaModFix/>
            </a:blip>
            <a:srcRect/>
            <a:stretch/>
          </p:blipFill>
          <p:spPr>
            <a:xfrm>
              <a:off x="699798" y="4726863"/>
              <a:ext cx="258207" cy="327725"/>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161892" y="634604"/>
            <a:ext cx="6802482" cy="8572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1161892" y="1589938"/>
            <a:ext cx="6802482" cy="3215287"/>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rgbClr val="7F7F7F"/>
              </a:buClr>
              <a:buSzPts val="1800"/>
              <a:buFont typeface="Noto Sans Symbols"/>
              <a:buChar char="▪"/>
              <a:defRPr sz="1800" b="0" i="0" u="none" strike="noStrike" cap="none">
                <a:solidFill>
                  <a:schemeClr val="dk1"/>
                </a:solidFill>
                <a:latin typeface="Arial"/>
                <a:ea typeface="Arial"/>
                <a:cs typeface="Arial"/>
                <a:sym typeface="Arial"/>
              </a:defRPr>
            </a:lvl1pPr>
            <a:lvl2pPr marL="914400" marR="0" lvl="1" indent="-342900" algn="l" rtl="0">
              <a:lnSpc>
                <a:spcPct val="10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1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one.iu.edu/task/iu/classifieds" TargetMode="External"/><Relationship Id="rId7" Type="http://schemas.openxmlformats.org/officeDocument/2006/relationships/hyperlink" Target="https://studentaffairs.indiana.edu/student-support/off-campus-living/index.htm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www.rent.com/indiana/bloomington-houses" TargetMode="External"/><Relationship Id="rId5" Type="http://schemas.openxmlformats.org/officeDocument/2006/relationships/hyperlink" Target="https://www.apartments.com/houses/bloomington-in/?gclsrc=aw.ds&amp;gclid=CjwKCAjw5pShBhB_EiwAvmnNV-8Pq-7yTzovOrPAc747vujDNS-tPKS5DqxL56XdM8BACv8pyQBT5BoCGhQQAvD_BwE&amp;gclsrc=aw.ds" TargetMode="External"/><Relationship Id="rId4" Type="http://schemas.openxmlformats.org/officeDocument/2006/relationships/hyperlink" Target="https://indiana.rentcollegepads.com/listin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hunterlp.com/" TargetMode="External"/><Relationship Id="rId3" Type="http://schemas.openxmlformats.org/officeDocument/2006/relationships/hyperlink" Target="https://www.renaissancerentals.com/" TargetMode="External"/><Relationship Id="rId7" Type="http://schemas.openxmlformats.org/officeDocument/2006/relationships/hyperlink" Target="https://rplace4u.co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deerparkmgmt.com/" TargetMode="External"/><Relationship Id="rId5" Type="http://schemas.openxmlformats.org/officeDocument/2006/relationships/hyperlink" Target="https://www.mackierentalproperties.com/" TargetMode="External"/><Relationship Id="rId4" Type="http://schemas.openxmlformats.org/officeDocument/2006/relationships/hyperlink" Target="https://burnhamrentals.com/" TargetMode="External"/><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tudentaffairs.indiana.edu/student-support/legal-services/schedule-appointment.html"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studentaffairs.indiana.edu/student-support/crimson-cupboard/food-insecurity.html"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iubsaffairs-fireform.eas.iu.edu/online/form/authen/mrstudent?_gl=1*1k95acc*_ga*MTcxMzUwMjkwNi4xNjU1MjIzNzI5*_ga_61CH0D2DQW*MTY2MDA3NjQwOC41MC4wLjE2NjAwNzY0MDguNjA.&amp;_ga=2.168947621.506358617.1660076408-1713502906.1655223729"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bloomington.in.gov/housing/renters"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one.iu.edu/task/iu/view-my-financial-aid"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one.iu.edu/task/iu/view-bursar-balanc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0"/>
          <p:cNvSpPr txBox="1">
            <a:spLocks noGrp="1"/>
          </p:cNvSpPr>
          <p:nvPr>
            <p:ph type="title"/>
          </p:nvPr>
        </p:nvSpPr>
        <p:spPr>
          <a:xfrm>
            <a:off x="492120" y="2842004"/>
            <a:ext cx="7734221" cy="111449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mbria"/>
              <a:buNone/>
            </a:pPr>
            <a:r>
              <a:rPr lang="en-US">
                <a:latin typeface="Times"/>
                <a:ea typeface="Times"/>
                <a:cs typeface="Times"/>
                <a:sym typeface="Times"/>
              </a:rPr>
              <a:t>Living Off-Campus as a Scholar</a:t>
            </a:r>
            <a:br>
              <a:rPr lang="en-US" sz="2400">
                <a:latin typeface="Times"/>
                <a:ea typeface="Times"/>
                <a:cs typeface="Times"/>
                <a:sym typeface="Times"/>
              </a:rPr>
            </a:br>
            <a:r>
              <a:rPr lang="en-US" sz="2200" b="0">
                <a:latin typeface="Times"/>
                <a:ea typeface="Times"/>
                <a:cs typeface="Times"/>
                <a:sym typeface="Times"/>
              </a:rPr>
              <a:t>Logistics and “How to”</a:t>
            </a:r>
            <a:endParaRPr sz="2200" b="0">
              <a:latin typeface="Times"/>
              <a:ea typeface="Times"/>
              <a:cs typeface="Times"/>
              <a:sym typeface="Times"/>
            </a:endParaRPr>
          </a:p>
        </p:txBody>
      </p:sp>
      <p:sp>
        <p:nvSpPr>
          <p:cNvPr id="79" name="Google Shape;79;p10"/>
          <p:cNvSpPr txBox="1">
            <a:spLocks noGrp="1"/>
          </p:cNvSpPr>
          <p:nvPr>
            <p:ph type="body" idx="1"/>
          </p:nvPr>
        </p:nvSpPr>
        <p:spPr>
          <a:xfrm>
            <a:off x="530694" y="4709821"/>
            <a:ext cx="7734222" cy="27765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r>
              <a:rPr lang="en-US">
                <a:latin typeface="Times"/>
                <a:ea typeface="Times"/>
                <a:cs typeface="Times"/>
                <a:sym typeface="Times"/>
              </a:rPr>
              <a:t>INDIANA UNIVERSITY BLOOMINGTON</a:t>
            </a:r>
            <a:endParaRPr>
              <a:latin typeface="Times"/>
              <a:ea typeface="Times"/>
              <a:cs typeface="Times"/>
              <a:sym typeface="Times"/>
            </a:endParaRPr>
          </a:p>
        </p:txBody>
      </p:sp>
      <p:sp>
        <p:nvSpPr>
          <p:cNvPr id="80" name="Google Shape;80;p10"/>
          <p:cNvSpPr txBox="1">
            <a:spLocks noGrp="1"/>
          </p:cNvSpPr>
          <p:nvPr>
            <p:ph type="body" idx="2"/>
          </p:nvPr>
        </p:nvSpPr>
        <p:spPr>
          <a:xfrm>
            <a:off x="530656" y="2445596"/>
            <a:ext cx="7734300" cy="252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latin typeface="Times"/>
                <a:ea typeface="Times"/>
                <a:cs typeface="Times"/>
                <a:sym typeface="Times"/>
              </a:rPr>
              <a:t>21st Century Scholars Program, Indiana University Bloomington</a:t>
            </a:r>
            <a:endParaRPr>
              <a:latin typeface="Times"/>
              <a:ea typeface="Times"/>
              <a:cs typeface="Times"/>
              <a:sym typeface="Time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9"/>
          <p:cNvSpPr txBox="1">
            <a:spLocks noGrp="1"/>
          </p:cNvSpPr>
          <p:nvPr>
            <p:ph type="ctrTitle"/>
          </p:nvPr>
        </p:nvSpPr>
        <p:spPr>
          <a:xfrm>
            <a:off x="529607" y="101584"/>
            <a:ext cx="8004391" cy="6990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04041"/>
              </a:buClr>
              <a:buSzPts val="3000"/>
              <a:buFont typeface="Arial"/>
              <a:buNone/>
            </a:pPr>
            <a:r>
              <a:rPr lang="en-US" sz="2800">
                <a:latin typeface="Times"/>
                <a:ea typeface="Times"/>
                <a:cs typeface="Times"/>
                <a:sym typeface="Times"/>
              </a:rPr>
              <a:t>Bursar Charges and Excess Aid</a:t>
            </a:r>
            <a:r>
              <a:rPr lang="en-US">
                <a:latin typeface="Cambria"/>
                <a:ea typeface="Cambria"/>
                <a:cs typeface="Cambria"/>
                <a:sym typeface="Cambria"/>
              </a:rPr>
              <a:t>  </a:t>
            </a:r>
            <a:endParaRPr>
              <a:latin typeface="Cambria"/>
              <a:ea typeface="Cambria"/>
              <a:cs typeface="Cambria"/>
              <a:sym typeface="Cambria"/>
            </a:endParaRPr>
          </a:p>
        </p:txBody>
      </p:sp>
      <p:sp>
        <p:nvSpPr>
          <p:cNvPr id="154" name="Google Shape;154;p19"/>
          <p:cNvSpPr txBox="1">
            <a:spLocks noGrp="1"/>
          </p:cNvSpPr>
          <p:nvPr>
            <p:ph type="body" idx="2"/>
          </p:nvPr>
        </p:nvSpPr>
        <p:spPr>
          <a:xfrm>
            <a:off x="240750" y="873725"/>
            <a:ext cx="8662500" cy="3048000"/>
          </a:xfrm>
          <a:prstGeom prst="rect">
            <a:avLst/>
          </a:prstGeom>
          <a:noFill/>
          <a:ln>
            <a:noFill/>
          </a:ln>
        </p:spPr>
        <p:txBody>
          <a:bodyPr spcFirstLastPara="1" wrap="square" lIns="91425" tIns="45700" rIns="91425" bIns="45700" anchor="t" anchorCtr="0">
            <a:noAutofit/>
          </a:bodyPr>
          <a:lstStyle/>
          <a:p>
            <a:pPr marL="285750" lvl="0" indent="-188595" algn="l" rtl="0">
              <a:lnSpc>
                <a:spcPct val="80000"/>
              </a:lnSpc>
              <a:spcBef>
                <a:spcPts val="0"/>
              </a:spcBef>
              <a:spcAft>
                <a:spcPts val="0"/>
              </a:spcAft>
              <a:buSzPts val="1530"/>
              <a:buFont typeface="Arial"/>
              <a:buNone/>
            </a:pPr>
            <a:endParaRPr sz="1600">
              <a:latin typeface="Cambria"/>
              <a:ea typeface="Cambria"/>
              <a:cs typeface="Cambria"/>
              <a:sym typeface="Cambria"/>
            </a:endParaRPr>
          </a:p>
          <a:p>
            <a:pPr marL="285750" lvl="0" indent="-279400" algn="l" rtl="0">
              <a:lnSpc>
                <a:spcPct val="100000"/>
              </a:lnSpc>
              <a:spcBef>
                <a:spcPts val="0"/>
              </a:spcBef>
              <a:spcAft>
                <a:spcPts val="0"/>
              </a:spcAft>
              <a:buSzPts val="1500"/>
              <a:buFont typeface="Times"/>
              <a:buChar char="●"/>
            </a:pPr>
            <a:r>
              <a:rPr lang="en-US" sz="1500">
                <a:latin typeface="Times"/>
                <a:ea typeface="Times"/>
                <a:cs typeface="Times"/>
                <a:sym typeface="Times"/>
              </a:rPr>
              <a:t>When a student moves off campus, their bursar account will only be charged:</a:t>
            </a:r>
            <a:endParaRPr sz="1500">
              <a:latin typeface="Times"/>
              <a:ea typeface="Times"/>
              <a:cs typeface="Times"/>
              <a:sym typeface="Times"/>
            </a:endParaRPr>
          </a:p>
          <a:p>
            <a:pPr marL="742950" lvl="1" indent="-294640" algn="l" rtl="0">
              <a:lnSpc>
                <a:spcPct val="100000"/>
              </a:lnSpc>
              <a:spcBef>
                <a:spcPts val="0"/>
              </a:spcBef>
              <a:spcAft>
                <a:spcPts val="0"/>
              </a:spcAft>
              <a:buClr>
                <a:srgbClr val="404041"/>
              </a:buClr>
              <a:buSzPts val="1500"/>
              <a:buFont typeface="Times"/>
              <a:buChar char="○"/>
            </a:pPr>
            <a:r>
              <a:rPr lang="en-US" sz="1500">
                <a:latin typeface="Times"/>
                <a:ea typeface="Times"/>
                <a:cs typeface="Times"/>
                <a:sym typeface="Times"/>
              </a:rPr>
              <a:t>Tuition and fees</a:t>
            </a:r>
            <a:endParaRPr sz="1500">
              <a:latin typeface="Times"/>
              <a:ea typeface="Times"/>
              <a:cs typeface="Times"/>
              <a:sym typeface="Times"/>
            </a:endParaRPr>
          </a:p>
          <a:p>
            <a:pPr marL="742950" lvl="1" indent="-294640" algn="l" rtl="0">
              <a:lnSpc>
                <a:spcPct val="100000"/>
              </a:lnSpc>
              <a:spcBef>
                <a:spcPts val="0"/>
              </a:spcBef>
              <a:spcAft>
                <a:spcPts val="0"/>
              </a:spcAft>
              <a:buClr>
                <a:srgbClr val="404041"/>
              </a:buClr>
              <a:buSzPts val="1500"/>
              <a:buFont typeface="Times"/>
              <a:buChar char="○"/>
            </a:pPr>
            <a:r>
              <a:rPr lang="en-US" sz="1500">
                <a:latin typeface="Times"/>
                <a:ea typeface="Times"/>
                <a:cs typeface="Times"/>
                <a:sym typeface="Times"/>
              </a:rPr>
              <a:t>Course fees (i.e. late drop/add, online courses, e-textbooks, etc.)</a:t>
            </a:r>
            <a:endParaRPr sz="1500">
              <a:latin typeface="Times"/>
              <a:ea typeface="Times"/>
              <a:cs typeface="Times"/>
              <a:sym typeface="Times"/>
            </a:endParaRPr>
          </a:p>
          <a:p>
            <a:pPr marL="742950" lvl="1" indent="-294640" algn="l" rtl="0">
              <a:lnSpc>
                <a:spcPct val="100000"/>
              </a:lnSpc>
              <a:spcBef>
                <a:spcPts val="0"/>
              </a:spcBef>
              <a:spcAft>
                <a:spcPts val="0"/>
              </a:spcAft>
              <a:buSzPts val="1500"/>
              <a:buFont typeface="Times"/>
              <a:buChar char="○"/>
            </a:pPr>
            <a:r>
              <a:rPr lang="en-US" sz="1500">
                <a:latin typeface="Times"/>
                <a:ea typeface="Times"/>
                <a:cs typeface="Times"/>
                <a:sym typeface="Times"/>
              </a:rPr>
              <a:t>Major related fees </a:t>
            </a:r>
            <a:endParaRPr sz="1500">
              <a:latin typeface="Times"/>
              <a:ea typeface="Times"/>
              <a:cs typeface="Times"/>
              <a:sym typeface="Times"/>
            </a:endParaRPr>
          </a:p>
          <a:p>
            <a:pPr marL="742950" lvl="1" indent="-294640" algn="l" rtl="0">
              <a:lnSpc>
                <a:spcPct val="100000"/>
              </a:lnSpc>
              <a:spcBef>
                <a:spcPts val="0"/>
              </a:spcBef>
              <a:spcAft>
                <a:spcPts val="0"/>
              </a:spcAft>
              <a:buClr>
                <a:srgbClr val="FF0000"/>
              </a:buClr>
              <a:buSzPts val="1500"/>
              <a:buFont typeface="Times"/>
              <a:buChar char="○"/>
            </a:pPr>
            <a:r>
              <a:rPr lang="en-US" sz="1500">
                <a:solidFill>
                  <a:srgbClr val="FF0000"/>
                </a:solidFill>
                <a:latin typeface="Times"/>
                <a:ea typeface="Times"/>
                <a:cs typeface="Times"/>
                <a:sym typeface="Times"/>
              </a:rPr>
              <a:t>Previous outstanding balances </a:t>
            </a:r>
            <a:endParaRPr sz="1500">
              <a:solidFill>
                <a:srgbClr val="FF0000"/>
              </a:solidFill>
              <a:latin typeface="Times"/>
              <a:ea typeface="Times"/>
              <a:cs typeface="Times"/>
              <a:sym typeface="Times"/>
            </a:endParaRPr>
          </a:p>
          <a:p>
            <a:pPr marL="742950" lvl="1" indent="-294640" algn="l" rtl="0">
              <a:lnSpc>
                <a:spcPct val="100000"/>
              </a:lnSpc>
              <a:spcBef>
                <a:spcPts val="0"/>
              </a:spcBef>
              <a:spcAft>
                <a:spcPts val="0"/>
              </a:spcAft>
              <a:buClr>
                <a:srgbClr val="FF0000"/>
              </a:buClr>
              <a:buSzPts val="1500"/>
              <a:buFont typeface="Times"/>
              <a:buChar char="○"/>
            </a:pPr>
            <a:r>
              <a:rPr lang="en-US" sz="1500">
                <a:solidFill>
                  <a:srgbClr val="FF0000"/>
                </a:solidFill>
                <a:latin typeface="Times"/>
                <a:ea typeface="Times"/>
                <a:cs typeface="Times"/>
                <a:sym typeface="Times"/>
              </a:rPr>
              <a:t>Parking tickets</a:t>
            </a:r>
            <a:endParaRPr sz="1500">
              <a:solidFill>
                <a:srgbClr val="FF0000"/>
              </a:solidFill>
              <a:latin typeface="Times"/>
              <a:ea typeface="Times"/>
              <a:cs typeface="Times"/>
              <a:sym typeface="Times"/>
            </a:endParaRPr>
          </a:p>
          <a:p>
            <a:pPr marL="1371600" lvl="2" indent="-323850" algn="l" rtl="0">
              <a:lnSpc>
                <a:spcPct val="100000"/>
              </a:lnSpc>
              <a:spcBef>
                <a:spcPts val="0"/>
              </a:spcBef>
              <a:spcAft>
                <a:spcPts val="0"/>
              </a:spcAft>
              <a:buSzPts val="1500"/>
              <a:buFont typeface="Cambria"/>
              <a:buChar char="■"/>
            </a:pPr>
            <a:r>
              <a:rPr lang="en-US" sz="1500">
                <a:latin typeface="Times"/>
                <a:ea typeface="Times"/>
                <a:cs typeface="Times"/>
                <a:sym typeface="Times"/>
              </a:rPr>
              <a:t>The remaining aid, or refund, will be distributed directly to students to </a:t>
            </a:r>
            <a:r>
              <a:rPr lang="en-US" sz="1500" b="1">
                <a:latin typeface="Times"/>
                <a:ea typeface="Times"/>
                <a:cs typeface="Times"/>
                <a:sym typeface="Times"/>
              </a:rPr>
              <a:t>budget accordingly</a:t>
            </a:r>
            <a:r>
              <a:rPr lang="en-US" sz="1500">
                <a:latin typeface="Times"/>
                <a:ea typeface="Times"/>
                <a:cs typeface="Times"/>
                <a:sym typeface="Times"/>
              </a:rPr>
              <a:t>. </a:t>
            </a:r>
            <a:endParaRPr sz="1500">
              <a:latin typeface="Times"/>
              <a:ea typeface="Times"/>
              <a:cs typeface="Times"/>
              <a:sym typeface="Times"/>
            </a:endParaRPr>
          </a:p>
          <a:p>
            <a:pPr marL="914400" lvl="0" indent="0" algn="l" rtl="0">
              <a:lnSpc>
                <a:spcPct val="100000"/>
              </a:lnSpc>
              <a:spcBef>
                <a:spcPts val="0"/>
              </a:spcBef>
              <a:spcAft>
                <a:spcPts val="0"/>
              </a:spcAft>
              <a:buSzPts val="1800"/>
              <a:buNone/>
            </a:pPr>
            <a:endParaRPr sz="1600">
              <a:latin typeface="Times"/>
              <a:ea typeface="Times"/>
              <a:cs typeface="Times"/>
              <a:sym typeface="Times"/>
            </a:endParaRPr>
          </a:p>
        </p:txBody>
      </p:sp>
      <p:sp>
        <p:nvSpPr>
          <p:cNvPr id="155" name="Google Shape;155;p19"/>
          <p:cNvSpPr txBox="1">
            <a:spLocks noGrp="1"/>
          </p:cNvSpPr>
          <p:nvPr>
            <p:ph type="body" idx="1"/>
          </p:nvPr>
        </p:nvSpPr>
        <p:spPr>
          <a:xfrm>
            <a:off x="4833956" y="284947"/>
            <a:ext cx="3700462" cy="252412"/>
          </a:xfrm>
          <a:prstGeom prst="rect">
            <a:avLst/>
          </a:prstGeom>
          <a:noFill/>
          <a:ln>
            <a:noFill/>
          </a:ln>
        </p:spPr>
        <p:txBody>
          <a:bodyPr spcFirstLastPara="1" wrap="square" lIns="91425" tIns="45700" rIns="91425" bIns="45700" anchor="t" anchorCtr="0">
            <a:noAutofit/>
          </a:bodyPr>
          <a:lstStyle/>
          <a:p>
            <a:pPr marL="457200" lvl="0" indent="-228600" algn="r" rtl="0">
              <a:lnSpc>
                <a:spcPct val="100000"/>
              </a:lnSpc>
              <a:spcBef>
                <a:spcPts val="0"/>
              </a:spcBef>
              <a:spcAft>
                <a:spcPts val="0"/>
              </a:spcAft>
              <a:buSzPts val="1100"/>
              <a:buNone/>
            </a:pPr>
            <a:r>
              <a:rPr lang="en-US">
                <a:latin typeface="Cambria"/>
                <a:ea typeface="Cambria"/>
                <a:cs typeface="Cambria"/>
                <a:sym typeface="Cambria"/>
              </a:rPr>
              <a:t>BURSAR REFUNDS</a:t>
            </a:r>
            <a:endParaRPr/>
          </a:p>
        </p:txBody>
      </p:sp>
      <p:pic>
        <p:nvPicPr>
          <p:cNvPr id="156" name="Google Shape;156;p19" descr="A picture containing bird&#10;&#10;Description generated with very high confidence"/>
          <p:cNvPicPr preferRelativeResize="0"/>
          <p:nvPr/>
        </p:nvPicPr>
        <p:blipFill rotWithShape="1">
          <a:blip r:embed="rId3">
            <a:alphaModFix/>
          </a:blip>
          <a:srcRect/>
          <a:stretch/>
        </p:blipFill>
        <p:spPr>
          <a:xfrm>
            <a:off x="1507550" y="3206375"/>
            <a:ext cx="6285426" cy="1347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txBox="1">
            <a:spLocks noGrp="1"/>
          </p:cNvSpPr>
          <p:nvPr>
            <p:ph type="ctrTitle"/>
          </p:nvPr>
        </p:nvSpPr>
        <p:spPr>
          <a:xfrm>
            <a:off x="346533" y="68950"/>
            <a:ext cx="6693300" cy="699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04041"/>
              </a:buClr>
              <a:buSzPts val="3000"/>
              <a:buFont typeface="Arial"/>
              <a:buNone/>
            </a:pPr>
            <a:r>
              <a:rPr lang="en-US" sz="2800">
                <a:latin typeface="Times"/>
                <a:ea typeface="Times"/>
                <a:cs typeface="Times"/>
                <a:sym typeface="Times"/>
              </a:rPr>
              <a:t>Bursar Charges and Excess Aid</a:t>
            </a:r>
            <a:r>
              <a:rPr lang="en-US">
                <a:latin typeface="Times"/>
                <a:ea typeface="Times"/>
                <a:cs typeface="Times"/>
                <a:sym typeface="Times"/>
              </a:rPr>
              <a:t> </a:t>
            </a:r>
            <a:endParaRPr sz="2800">
              <a:latin typeface="Times"/>
              <a:ea typeface="Times"/>
              <a:cs typeface="Times"/>
              <a:sym typeface="Times"/>
            </a:endParaRPr>
          </a:p>
        </p:txBody>
      </p:sp>
      <p:sp>
        <p:nvSpPr>
          <p:cNvPr id="163" name="Google Shape;163;p20"/>
          <p:cNvSpPr txBox="1">
            <a:spLocks noGrp="1"/>
          </p:cNvSpPr>
          <p:nvPr>
            <p:ph type="body" idx="1"/>
          </p:nvPr>
        </p:nvSpPr>
        <p:spPr>
          <a:xfrm>
            <a:off x="4833956" y="284947"/>
            <a:ext cx="3700462" cy="252412"/>
          </a:xfrm>
          <a:prstGeom prst="rect">
            <a:avLst/>
          </a:prstGeom>
          <a:noFill/>
          <a:ln>
            <a:noFill/>
          </a:ln>
        </p:spPr>
        <p:txBody>
          <a:bodyPr spcFirstLastPara="1" wrap="square" lIns="91425" tIns="45700" rIns="91425" bIns="45700" anchor="t" anchorCtr="0">
            <a:noAutofit/>
          </a:bodyPr>
          <a:lstStyle/>
          <a:p>
            <a:pPr marL="457200" lvl="0" indent="-228600" algn="r" rtl="0">
              <a:lnSpc>
                <a:spcPct val="100000"/>
              </a:lnSpc>
              <a:spcBef>
                <a:spcPts val="0"/>
              </a:spcBef>
              <a:spcAft>
                <a:spcPts val="0"/>
              </a:spcAft>
              <a:buSzPts val="1100"/>
              <a:buNone/>
            </a:pPr>
            <a:r>
              <a:rPr lang="en-US">
                <a:latin typeface="Times"/>
                <a:ea typeface="Times"/>
                <a:cs typeface="Times"/>
                <a:sym typeface="Times"/>
              </a:rPr>
              <a:t>BURSAR REFUNDS</a:t>
            </a:r>
            <a:endParaRPr>
              <a:latin typeface="Times"/>
              <a:ea typeface="Times"/>
              <a:cs typeface="Times"/>
              <a:sym typeface="Times"/>
            </a:endParaRPr>
          </a:p>
          <a:p>
            <a:pPr marL="457200" lvl="0" indent="-228600" algn="r" rtl="0">
              <a:lnSpc>
                <a:spcPct val="100000"/>
              </a:lnSpc>
              <a:spcBef>
                <a:spcPts val="0"/>
              </a:spcBef>
              <a:spcAft>
                <a:spcPts val="0"/>
              </a:spcAft>
              <a:buSzPts val="1100"/>
              <a:buNone/>
            </a:pPr>
            <a:endParaRPr>
              <a:latin typeface="Cambria"/>
              <a:ea typeface="Cambria"/>
              <a:cs typeface="Cambria"/>
              <a:sym typeface="Cambria"/>
            </a:endParaRPr>
          </a:p>
          <a:p>
            <a:pPr marL="0" lvl="0" indent="0" algn="r" rtl="0">
              <a:lnSpc>
                <a:spcPct val="100000"/>
              </a:lnSpc>
              <a:spcBef>
                <a:spcPts val="0"/>
              </a:spcBef>
              <a:spcAft>
                <a:spcPts val="0"/>
              </a:spcAft>
              <a:buSzPts val="1100"/>
              <a:buNone/>
            </a:pPr>
            <a:endParaRPr/>
          </a:p>
        </p:txBody>
      </p:sp>
      <p:sp>
        <p:nvSpPr>
          <p:cNvPr id="164" name="Google Shape;164;p20"/>
          <p:cNvSpPr txBox="1">
            <a:spLocks noGrp="1"/>
          </p:cNvSpPr>
          <p:nvPr>
            <p:ph type="body" idx="2"/>
          </p:nvPr>
        </p:nvSpPr>
        <p:spPr>
          <a:xfrm>
            <a:off x="696600" y="988850"/>
            <a:ext cx="7683600" cy="32667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rgbClr val="7F7F7F"/>
              </a:buClr>
              <a:buSzPts val="1800"/>
              <a:buFont typeface="Times"/>
              <a:buChar char="●"/>
            </a:pPr>
            <a:r>
              <a:rPr lang="en-US" sz="1600">
                <a:latin typeface="Times"/>
                <a:ea typeface="Times"/>
                <a:cs typeface="Times"/>
                <a:sym typeface="Times"/>
              </a:rPr>
              <a:t>Charges can be posted to your Bursar account at ANY TIME which could: </a:t>
            </a:r>
            <a:endParaRPr sz="1600">
              <a:latin typeface="Times"/>
              <a:ea typeface="Times"/>
              <a:cs typeface="Times"/>
              <a:sym typeface="Times"/>
            </a:endParaRPr>
          </a:p>
          <a:p>
            <a:pPr marL="914400" lvl="1" indent="-342900" algn="l" rtl="0">
              <a:lnSpc>
                <a:spcPct val="100000"/>
              </a:lnSpc>
              <a:spcBef>
                <a:spcPts val="0"/>
              </a:spcBef>
              <a:spcAft>
                <a:spcPts val="0"/>
              </a:spcAft>
              <a:buSzPts val="1800"/>
              <a:buFont typeface="Arial"/>
              <a:buChar char="○"/>
            </a:pPr>
            <a:r>
              <a:rPr lang="en-US" sz="1600">
                <a:latin typeface="Times"/>
                <a:ea typeface="Times"/>
                <a:cs typeface="Times"/>
                <a:sym typeface="Times"/>
              </a:rPr>
              <a:t>reduce</a:t>
            </a:r>
            <a:r>
              <a:rPr lang="en-US" sz="1600" b="1">
                <a:latin typeface="Times"/>
                <a:ea typeface="Times"/>
                <a:cs typeface="Times"/>
                <a:sym typeface="Times"/>
              </a:rPr>
              <a:t> </a:t>
            </a:r>
            <a:r>
              <a:rPr lang="en-US" sz="1600">
                <a:latin typeface="Times"/>
                <a:ea typeface="Times"/>
                <a:cs typeface="Times"/>
                <a:sym typeface="Times"/>
              </a:rPr>
              <a:t>your refund </a:t>
            </a:r>
            <a:r>
              <a:rPr lang="en-US">
                <a:latin typeface="Times"/>
                <a:ea typeface="Times"/>
                <a:cs typeface="Times"/>
                <a:sym typeface="Times"/>
              </a:rPr>
              <a:t>amount (if you haven’t already receive your refund)</a:t>
            </a:r>
            <a:endParaRPr>
              <a:latin typeface="Times"/>
              <a:ea typeface="Times"/>
              <a:cs typeface="Times"/>
              <a:sym typeface="Times"/>
            </a:endParaRPr>
          </a:p>
          <a:p>
            <a:pPr marL="914400" lvl="1" indent="-330200" algn="l" rtl="0">
              <a:lnSpc>
                <a:spcPct val="100000"/>
              </a:lnSpc>
              <a:spcBef>
                <a:spcPts val="0"/>
              </a:spcBef>
              <a:spcAft>
                <a:spcPts val="0"/>
              </a:spcAft>
              <a:buSzPts val="1600"/>
              <a:buFont typeface="Times"/>
              <a:buChar char="○"/>
            </a:pPr>
            <a:r>
              <a:rPr lang="en-US">
                <a:latin typeface="Times"/>
                <a:ea typeface="Times"/>
                <a:cs typeface="Times"/>
                <a:sym typeface="Times"/>
              </a:rPr>
              <a:t>or leave an outstanding Bursar bill (if you have already received a refund)</a:t>
            </a:r>
            <a:endParaRPr>
              <a:latin typeface="Times"/>
              <a:ea typeface="Times"/>
              <a:cs typeface="Times"/>
              <a:sym typeface="Times"/>
            </a:endParaRPr>
          </a:p>
          <a:p>
            <a:pPr marL="457200" lvl="0" indent="-330200" algn="l" rtl="0">
              <a:spcBef>
                <a:spcPts val="0"/>
              </a:spcBef>
              <a:spcAft>
                <a:spcPts val="0"/>
              </a:spcAft>
              <a:buClr>
                <a:srgbClr val="7F7F7F"/>
              </a:buClr>
              <a:buSzPts val="1600"/>
              <a:buFont typeface="Times"/>
              <a:buChar char="●"/>
            </a:pPr>
            <a:r>
              <a:rPr lang="en-US" sz="1600">
                <a:latin typeface="Times"/>
                <a:ea typeface="Times"/>
                <a:cs typeface="Times"/>
                <a:sym typeface="Times"/>
              </a:rPr>
              <a:t>IU Apartments (3rd &amp; Union, University East, Campus View, Rebud Hill &amp; Tulip Tree only)</a:t>
            </a:r>
            <a:endParaRPr sz="1600">
              <a:latin typeface="Times"/>
              <a:ea typeface="Times"/>
              <a:cs typeface="Times"/>
              <a:sym typeface="Times"/>
            </a:endParaRPr>
          </a:p>
          <a:p>
            <a:pPr marL="914400" lvl="1" indent="-330200" algn="l" rtl="0">
              <a:spcBef>
                <a:spcPts val="0"/>
              </a:spcBef>
              <a:spcAft>
                <a:spcPts val="0"/>
              </a:spcAft>
              <a:buClr>
                <a:srgbClr val="7F7F7F"/>
              </a:buClr>
              <a:buSzPts val="1600"/>
              <a:buFont typeface="Times"/>
              <a:buChar char="○"/>
            </a:pPr>
            <a:r>
              <a:rPr lang="en-US">
                <a:latin typeface="Times"/>
                <a:ea typeface="Times"/>
                <a:cs typeface="Times"/>
                <a:sym typeface="Times"/>
              </a:rPr>
              <a:t>Pay monthly or for the semester though your Bursar account</a:t>
            </a:r>
            <a:endParaRPr>
              <a:latin typeface="Times"/>
              <a:ea typeface="Times"/>
              <a:cs typeface="Times"/>
              <a:sym typeface="Times"/>
            </a:endParaRPr>
          </a:p>
          <a:p>
            <a:pPr marL="0" lvl="0" indent="0" algn="l" rtl="0">
              <a:lnSpc>
                <a:spcPct val="100000"/>
              </a:lnSpc>
              <a:spcBef>
                <a:spcPts val="1200"/>
              </a:spcBef>
              <a:spcAft>
                <a:spcPts val="0"/>
              </a:spcAft>
              <a:buSzPts val="1800"/>
              <a:buNone/>
            </a:pPr>
            <a:endParaRPr sz="1600">
              <a:latin typeface="Times"/>
              <a:ea typeface="Times"/>
              <a:cs typeface="Times"/>
              <a:sym typeface="Time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a:spLocks noGrp="1"/>
          </p:cNvSpPr>
          <p:nvPr>
            <p:ph type="ctrTitle"/>
          </p:nvPr>
        </p:nvSpPr>
        <p:spPr>
          <a:xfrm>
            <a:off x="454546" y="129608"/>
            <a:ext cx="8004391" cy="6990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04041"/>
              </a:buClr>
              <a:buSzPts val="3000"/>
              <a:buFont typeface="Cambria"/>
              <a:buNone/>
            </a:pPr>
            <a:r>
              <a:rPr lang="en-US" sz="2800">
                <a:latin typeface="Times"/>
                <a:ea typeface="Times"/>
                <a:cs typeface="Times"/>
                <a:sym typeface="Times"/>
              </a:rPr>
              <a:t>Direct Deposit for Bursar Refunds</a:t>
            </a:r>
            <a:r>
              <a:rPr lang="en-US">
                <a:latin typeface="Cambria"/>
                <a:ea typeface="Cambria"/>
                <a:cs typeface="Cambria"/>
                <a:sym typeface="Cambria"/>
              </a:rPr>
              <a:t>	</a:t>
            </a:r>
            <a:endParaRPr>
              <a:latin typeface="Cambria"/>
              <a:ea typeface="Cambria"/>
              <a:cs typeface="Cambria"/>
              <a:sym typeface="Cambria"/>
            </a:endParaRPr>
          </a:p>
        </p:txBody>
      </p:sp>
      <p:sp>
        <p:nvSpPr>
          <p:cNvPr id="171" name="Google Shape;171;p21"/>
          <p:cNvSpPr txBox="1">
            <a:spLocks noGrp="1"/>
          </p:cNvSpPr>
          <p:nvPr>
            <p:ph type="body" idx="1"/>
          </p:nvPr>
        </p:nvSpPr>
        <p:spPr>
          <a:xfrm>
            <a:off x="4833956" y="284947"/>
            <a:ext cx="3700462" cy="252412"/>
          </a:xfrm>
          <a:prstGeom prst="rect">
            <a:avLst/>
          </a:prstGeom>
          <a:noFill/>
          <a:ln>
            <a:noFill/>
          </a:ln>
        </p:spPr>
        <p:txBody>
          <a:bodyPr spcFirstLastPara="1" wrap="square" lIns="91425" tIns="45700" rIns="91425" bIns="45700" anchor="t" anchorCtr="0">
            <a:noAutofit/>
          </a:bodyPr>
          <a:lstStyle/>
          <a:p>
            <a:pPr marL="457200" lvl="0" indent="-228600" algn="r" rtl="0">
              <a:lnSpc>
                <a:spcPct val="100000"/>
              </a:lnSpc>
              <a:spcBef>
                <a:spcPts val="0"/>
              </a:spcBef>
              <a:spcAft>
                <a:spcPts val="0"/>
              </a:spcAft>
              <a:buSzPts val="1100"/>
              <a:buNone/>
            </a:pPr>
            <a:r>
              <a:rPr lang="en-US">
                <a:latin typeface="Times"/>
                <a:ea typeface="Times"/>
                <a:cs typeface="Times"/>
                <a:sym typeface="Times"/>
              </a:rPr>
              <a:t>BURSAR REFUNDS</a:t>
            </a:r>
            <a:endParaRPr>
              <a:latin typeface="Times"/>
              <a:ea typeface="Times"/>
              <a:cs typeface="Times"/>
              <a:sym typeface="Times"/>
            </a:endParaRPr>
          </a:p>
          <a:p>
            <a:pPr marL="0" lvl="0" indent="0" algn="r" rtl="0">
              <a:lnSpc>
                <a:spcPct val="100000"/>
              </a:lnSpc>
              <a:spcBef>
                <a:spcPts val="0"/>
              </a:spcBef>
              <a:spcAft>
                <a:spcPts val="0"/>
              </a:spcAft>
              <a:buSzPts val="1100"/>
              <a:buNone/>
            </a:pPr>
            <a:endParaRPr/>
          </a:p>
        </p:txBody>
      </p:sp>
      <p:sp>
        <p:nvSpPr>
          <p:cNvPr id="172" name="Google Shape;172;p21"/>
          <p:cNvSpPr txBox="1">
            <a:spLocks noGrp="1"/>
          </p:cNvSpPr>
          <p:nvPr>
            <p:ph type="body" idx="2"/>
          </p:nvPr>
        </p:nvSpPr>
        <p:spPr>
          <a:xfrm>
            <a:off x="208025" y="884600"/>
            <a:ext cx="3700500" cy="361620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SzPts val="1800"/>
              <a:buFont typeface="Times"/>
              <a:buChar char="●"/>
            </a:pPr>
            <a:r>
              <a:rPr lang="en-US">
                <a:latin typeface="Times"/>
                <a:ea typeface="Times"/>
                <a:cs typeface="Times"/>
                <a:sym typeface="Times"/>
              </a:rPr>
              <a:t>How to enroll in direct deposit</a:t>
            </a:r>
            <a:endParaRPr>
              <a:latin typeface="Times"/>
              <a:ea typeface="Times"/>
              <a:cs typeface="Times"/>
              <a:sym typeface="Times"/>
            </a:endParaRPr>
          </a:p>
          <a:p>
            <a:pPr marL="800100" lvl="1" indent="-330200" algn="l" rtl="0">
              <a:lnSpc>
                <a:spcPct val="100000"/>
              </a:lnSpc>
              <a:spcBef>
                <a:spcPts val="0"/>
              </a:spcBef>
              <a:spcAft>
                <a:spcPts val="0"/>
              </a:spcAft>
              <a:buSzPts val="1600"/>
              <a:buFont typeface="Times"/>
              <a:buChar char="○"/>
            </a:pPr>
            <a:r>
              <a:rPr lang="en-US">
                <a:latin typeface="Times"/>
                <a:ea typeface="Times"/>
                <a:cs typeface="Times"/>
                <a:sym typeface="Times"/>
              </a:rPr>
              <a:t>Login to one.iu.edu</a:t>
            </a:r>
            <a:endParaRPr>
              <a:latin typeface="Times"/>
              <a:ea typeface="Times"/>
              <a:cs typeface="Times"/>
              <a:sym typeface="Times"/>
            </a:endParaRPr>
          </a:p>
          <a:p>
            <a:pPr marL="800100" lvl="1" indent="-330200" algn="l" rtl="0">
              <a:lnSpc>
                <a:spcPct val="100000"/>
              </a:lnSpc>
              <a:spcBef>
                <a:spcPts val="0"/>
              </a:spcBef>
              <a:spcAft>
                <a:spcPts val="0"/>
              </a:spcAft>
              <a:buSzPts val="1600"/>
              <a:buFont typeface="Times"/>
              <a:buChar char="○"/>
            </a:pPr>
            <a:r>
              <a:rPr lang="en-US">
                <a:latin typeface="Times"/>
                <a:ea typeface="Times"/>
                <a:cs typeface="Times"/>
                <a:sym typeface="Times"/>
              </a:rPr>
              <a:t>Search for “Bursar Direct Deposit”</a:t>
            </a:r>
            <a:endParaRPr>
              <a:latin typeface="Times"/>
              <a:ea typeface="Times"/>
              <a:cs typeface="Times"/>
              <a:sym typeface="Times"/>
            </a:endParaRPr>
          </a:p>
          <a:p>
            <a:pPr marL="800100" lvl="1" indent="-330200" algn="l" rtl="0">
              <a:lnSpc>
                <a:spcPct val="100000"/>
              </a:lnSpc>
              <a:spcBef>
                <a:spcPts val="0"/>
              </a:spcBef>
              <a:spcAft>
                <a:spcPts val="0"/>
              </a:spcAft>
              <a:buSzPts val="1600"/>
              <a:buFont typeface="Times"/>
              <a:buChar char="○"/>
            </a:pPr>
            <a:r>
              <a:rPr lang="en-US">
                <a:latin typeface="Times"/>
                <a:ea typeface="Times"/>
                <a:cs typeface="Times"/>
                <a:sym typeface="Times"/>
              </a:rPr>
              <a:t>Read the information and click “OK”</a:t>
            </a:r>
            <a:endParaRPr>
              <a:latin typeface="Times"/>
              <a:ea typeface="Times"/>
              <a:cs typeface="Times"/>
              <a:sym typeface="Times"/>
            </a:endParaRPr>
          </a:p>
          <a:p>
            <a:pPr marL="800100" lvl="1" indent="-330200" algn="l" rtl="0">
              <a:lnSpc>
                <a:spcPct val="100000"/>
              </a:lnSpc>
              <a:spcBef>
                <a:spcPts val="0"/>
              </a:spcBef>
              <a:spcAft>
                <a:spcPts val="0"/>
              </a:spcAft>
              <a:buSzPts val="1600"/>
              <a:buFont typeface="Times"/>
              <a:buChar char="○"/>
            </a:pPr>
            <a:r>
              <a:rPr lang="en-US">
                <a:latin typeface="Times"/>
                <a:ea typeface="Times"/>
                <a:cs typeface="Times"/>
                <a:sym typeface="Times"/>
              </a:rPr>
              <a:t>Enter routing and account number needed</a:t>
            </a:r>
            <a:endParaRPr>
              <a:latin typeface="Times"/>
              <a:ea typeface="Times"/>
              <a:cs typeface="Times"/>
              <a:sym typeface="Times"/>
            </a:endParaRPr>
          </a:p>
        </p:txBody>
      </p:sp>
      <p:pic>
        <p:nvPicPr>
          <p:cNvPr id="173" name="Google Shape;173;p21"/>
          <p:cNvPicPr preferRelativeResize="0"/>
          <p:nvPr/>
        </p:nvPicPr>
        <p:blipFill rotWithShape="1">
          <a:blip r:embed="rId3">
            <a:alphaModFix/>
          </a:blip>
          <a:srcRect/>
          <a:stretch/>
        </p:blipFill>
        <p:spPr>
          <a:xfrm>
            <a:off x="3901296" y="888588"/>
            <a:ext cx="4975284" cy="282382"/>
          </a:xfrm>
          <a:prstGeom prst="rect">
            <a:avLst/>
          </a:prstGeom>
          <a:noFill/>
          <a:ln>
            <a:noFill/>
          </a:ln>
        </p:spPr>
      </p:pic>
      <p:pic>
        <p:nvPicPr>
          <p:cNvPr id="174" name="Google Shape;174;p21" descr="A screenshot of a social media post&#10;&#10;Description generated with very high confidence"/>
          <p:cNvPicPr preferRelativeResize="0"/>
          <p:nvPr/>
        </p:nvPicPr>
        <p:blipFill rotWithShape="1">
          <a:blip r:embed="rId4">
            <a:alphaModFix/>
          </a:blip>
          <a:srcRect/>
          <a:stretch/>
        </p:blipFill>
        <p:spPr>
          <a:xfrm>
            <a:off x="4041476" y="1793723"/>
            <a:ext cx="4899803" cy="158840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2"/>
          <p:cNvSpPr txBox="1">
            <a:spLocks noGrp="1"/>
          </p:cNvSpPr>
          <p:nvPr>
            <p:ph type="ctrTitle"/>
          </p:nvPr>
        </p:nvSpPr>
        <p:spPr>
          <a:xfrm>
            <a:off x="519044" y="155221"/>
            <a:ext cx="8004391" cy="6990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04041"/>
              </a:buClr>
              <a:buSzPts val="3000"/>
              <a:buFont typeface="Cambria"/>
              <a:buNone/>
            </a:pPr>
            <a:r>
              <a:rPr lang="en-US" sz="2800">
                <a:latin typeface="Times"/>
                <a:ea typeface="Times"/>
                <a:cs typeface="Times"/>
                <a:sym typeface="Times"/>
              </a:rPr>
              <a:t>Aid Disbursement</a:t>
            </a:r>
            <a:endParaRPr sz="2800">
              <a:latin typeface="Times"/>
              <a:ea typeface="Times"/>
              <a:cs typeface="Times"/>
              <a:sym typeface="Times"/>
            </a:endParaRPr>
          </a:p>
        </p:txBody>
      </p:sp>
      <p:sp>
        <p:nvSpPr>
          <p:cNvPr id="181" name="Google Shape;181;p22"/>
          <p:cNvSpPr txBox="1">
            <a:spLocks noGrp="1"/>
          </p:cNvSpPr>
          <p:nvPr>
            <p:ph type="body" idx="1"/>
          </p:nvPr>
        </p:nvSpPr>
        <p:spPr>
          <a:xfrm>
            <a:off x="4833956" y="284947"/>
            <a:ext cx="3700462" cy="252412"/>
          </a:xfrm>
          <a:prstGeom prst="rect">
            <a:avLst/>
          </a:prstGeom>
          <a:noFill/>
          <a:ln>
            <a:noFill/>
          </a:ln>
        </p:spPr>
        <p:txBody>
          <a:bodyPr spcFirstLastPara="1" wrap="square" lIns="91425" tIns="45700" rIns="91425" bIns="45700" anchor="t" anchorCtr="0">
            <a:noAutofit/>
          </a:bodyPr>
          <a:lstStyle/>
          <a:p>
            <a:pPr marL="457200" lvl="0" indent="-228600" algn="r" rtl="0">
              <a:lnSpc>
                <a:spcPct val="100000"/>
              </a:lnSpc>
              <a:spcBef>
                <a:spcPts val="0"/>
              </a:spcBef>
              <a:spcAft>
                <a:spcPts val="0"/>
              </a:spcAft>
              <a:buSzPts val="1100"/>
              <a:buNone/>
            </a:pPr>
            <a:r>
              <a:rPr lang="en-US">
                <a:latin typeface="Times"/>
                <a:ea typeface="Times"/>
                <a:cs typeface="Times"/>
                <a:sym typeface="Times"/>
              </a:rPr>
              <a:t>BURSAR REFUNDS</a:t>
            </a:r>
            <a:endParaRPr>
              <a:latin typeface="Times"/>
              <a:ea typeface="Times"/>
              <a:cs typeface="Times"/>
              <a:sym typeface="Times"/>
            </a:endParaRPr>
          </a:p>
          <a:p>
            <a:pPr marL="0" lvl="0" indent="0" algn="r" rtl="0">
              <a:lnSpc>
                <a:spcPct val="100000"/>
              </a:lnSpc>
              <a:spcBef>
                <a:spcPts val="0"/>
              </a:spcBef>
              <a:spcAft>
                <a:spcPts val="0"/>
              </a:spcAft>
              <a:buSzPts val="1100"/>
              <a:buNone/>
            </a:pPr>
            <a:endParaRPr>
              <a:latin typeface="Times"/>
              <a:ea typeface="Times"/>
              <a:cs typeface="Times"/>
              <a:sym typeface="Times"/>
            </a:endParaRPr>
          </a:p>
        </p:txBody>
      </p:sp>
      <p:sp>
        <p:nvSpPr>
          <p:cNvPr id="182" name="Google Shape;182;p22"/>
          <p:cNvSpPr txBox="1">
            <a:spLocks noGrp="1"/>
          </p:cNvSpPr>
          <p:nvPr>
            <p:ph type="body" idx="2"/>
          </p:nvPr>
        </p:nvSpPr>
        <p:spPr>
          <a:xfrm>
            <a:off x="518825" y="1154950"/>
            <a:ext cx="8004900" cy="1910100"/>
          </a:xfrm>
          <a:prstGeom prst="rect">
            <a:avLst/>
          </a:prstGeom>
          <a:noFill/>
          <a:ln>
            <a:noFill/>
          </a:ln>
        </p:spPr>
        <p:txBody>
          <a:bodyPr spcFirstLastPara="1" wrap="square" lIns="91425" tIns="45700" rIns="91425" bIns="45700" anchor="t" anchorCtr="0">
            <a:noAutofit/>
          </a:bodyPr>
          <a:lstStyle/>
          <a:p>
            <a:pPr marL="342900" lvl="0" indent="-338772" algn="l" rtl="0">
              <a:lnSpc>
                <a:spcPct val="100000"/>
              </a:lnSpc>
              <a:spcBef>
                <a:spcPts val="0"/>
              </a:spcBef>
              <a:spcAft>
                <a:spcPts val="0"/>
              </a:spcAft>
              <a:buClr>
                <a:srgbClr val="7F7F7F"/>
              </a:buClr>
              <a:buSzPts val="1600"/>
              <a:buFont typeface="Cambria"/>
              <a:buChar char="●"/>
            </a:pPr>
            <a:r>
              <a:rPr lang="en-US" sz="1600">
                <a:solidFill>
                  <a:srgbClr val="444444"/>
                </a:solidFill>
                <a:latin typeface="Times"/>
                <a:ea typeface="Times"/>
                <a:cs typeface="Times"/>
                <a:sym typeface="Times"/>
              </a:rPr>
              <a:t>Fall 2024 begins August 26th and Spring 2025 begins on January 6th, therefore, you will not receive any funds </a:t>
            </a:r>
            <a:r>
              <a:rPr lang="en-US" sz="1600" b="1" i="1">
                <a:solidFill>
                  <a:srgbClr val="444444"/>
                </a:solidFill>
                <a:latin typeface="Times"/>
                <a:ea typeface="Times"/>
                <a:cs typeface="Times"/>
                <a:sym typeface="Times"/>
              </a:rPr>
              <a:t>before</a:t>
            </a:r>
            <a:r>
              <a:rPr lang="en-US" sz="1600">
                <a:solidFill>
                  <a:srgbClr val="444444"/>
                </a:solidFill>
                <a:latin typeface="Times"/>
                <a:ea typeface="Times"/>
                <a:cs typeface="Times"/>
                <a:sym typeface="Times"/>
              </a:rPr>
              <a:t> August 26th and January 6th.</a:t>
            </a:r>
            <a:endParaRPr sz="1600">
              <a:solidFill>
                <a:srgbClr val="444444"/>
              </a:solidFill>
              <a:latin typeface="Times"/>
              <a:ea typeface="Times"/>
              <a:cs typeface="Times"/>
              <a:sym typeface="Times"/>
            </a:endParaRPr>
          </a:p>
          <a:p>
            <a:pPr marL="800100" lvl="1" indent="-330200" algn="l" rtl="0">
              <a:lnSpc>
                <a:spcPct val="100000"/>
              </a:lnSpc>
              <a:spcBef>
                <a:spcPts val="0"/>
              </a:spcBef>
              <a:spcAft>
                <a:spcPts val="0"/>
              </a:spcAft>
              <a:buClr>
                <a:srgbClr val="444444"/>
              </a:buClr>
              <a:buSzPts val="1600"/>
              <a:buFont typeface="Times"/>
              <a:buChar char="○"/>
            </a:pPr>
            <a:r>
              <a:rPr lang="en-US" u="sng">
                <a:solidFill>
                  <a:srgbClr val="444444"/>
                </a:solidFill>
                <a:latin typeface="Times"/>
                <a:ea typeface="Times"/>
                <a:cs typeface="Times"/>
                <a:sym typeface="Times"/>
              </a:rPr>
              <a:t>Allow at least two weeks for processing</a:t>
            </a:r>
            <a:endParaRPr u="sng">
              <a:solidFill>
                <a:srgbClr val="444444"/>
              </a:solidFill>
              <a:latin typeface="Times"/>
              <a:ea typeface="Times"/>
              <a:cs typeface="Times"/>
              <a:sym typeface="Times"/>
            </a:endParaRPr>
          </a:p>
          <a:p>
            <a:pPr marL="800100" lvl="1" indent="-330200" algn="l" rtl="0">
              <a:lnSpc>
                <a:spcPct val="100000"/>
              </a:lnSpc>
              <a:spcBef>
                <a:spcPts val="0"/>
              </a:spcBef>
              <a:spcAft>
                <a:spcPts val="0"/>
              </a:spcAft>
              <a:buClr>
                <a:srgbClr val="444444"/>
              </a:buClr>
              <a:buSzPts val="1600"/>
              <a:buChar char="○"/>
            </a:pPr>
            <a:r>
              <a:rPr lang="en-US">
                <a:solidFill>
                  <a:srgbClr val="444444"/>
                </a:solidFill>
                <a:latin typeface="Times"/>
                <a:ea typeface="Times"/>
                <a:cs typeface="Times"/>
                <a:sym typeface="Times"/>
              </a:rPr>
              <a:t>You </a:t>
            </a:r>
            <a:r>
              <a:rPr lang="en-US" b="1">
                <a:solidFill>
                  <a:srgbClr val="444444"/>
                </a:solidFill>
                <a:latin typeface="Times"/>
                <a:ea typeface="Times"/>
                <a:cs typeface="Times"/>
                <a:sym typeface="Times"/>
              </a:rPr>
              <a:t>will not</a:t>
            </a:r>
            <a:r>
              <a:rPr lang="en-US">
                <a:solidFill>
                  <a:srgbClr val="444444"/>
                </a:solidFill>
                <a:latin typeface="Times"/>
                <a:ea typeface="Times"/>
                <a:cs typeface="Times"/>
                <a:sym typeface="Times"/>
              </a:rPr>
              <a:t> receive your aid/refund if you do not submit the FAFSA by April 15. </a:t>
            </a:r>
            <a:endParaRPr>
              <a:solidFill>
                <a:srgbClr val="444444"/>
              </a:solidFill>
              <a:latin typeface="Times"/>
              <a:ea typeface="Times"/>
              <a:cs typeface="Times"/>
              <a:sym typeface="Times"/>
            </a:endParaRPr>
          </a:p>
          <a:p>
            <a:pPr marL="800100" lvl="1" indent="-330200" algn="l" rtl="0">
              <a:lnSpc>
                <a:spcPct val="100000"/>
              </a:lnSpc>
              <a:spcBef>
                <a:spcPts val="0"/>
              </a:spcBef>
              <a:spcAft>
                <a:spcPts val="0"/>
              </a:spcAft>
              <a:buClr>
                <a:srgbClr val="444444"/>
              </a:buClr>
              <a:buSzPts val="1600"/>
              <a:buChar char="○"/>
            </a:pPr>
            <a:r>
              <a:rPr lang="en-US">
                <a:solidFill>
                  <a:srgbClr val="444444"/>
                </a:solidFill>
                <a:latin typeface="Times"/>
                <a:ea typeface="Times"/>
                <a:cs typeface="Times"/>
                <a:sym typeface="Times"/>
              </a:rPr>
              <a:t>You </a:t>
            </a:r>
            <a:r>
              <a:rPr lang="en-US" b="1">
                <a:solidFill>
                  <a:srgbClr val="444444"/>
                </a:solidFill>
                <a:latin typeface="Times"/>
                <a:ea typeface="Times"/>
                <a:cs typeface="Times"/>
                <a:sym typeface="Times"/>
              </a:rPr>
              <a:t>will not</a:t>
            </a:r>
            <a:r>
              <a:rPr lang="en-US">
                <a:solidFill>
                  <a:srgbClr val="444444"/>
                </a:solidFill>
                <a:latin typeface="Times"/>
                <a:ea typeface="Times"/>
                <a:cs typeface="Times"/>
                <a:sym typeface="Times"/>
              </a:rPr>
              <a:t> receive your aid/refund </a:t>
            </a:r>
            <a:r>
              <a:rPr lang="en-US" b="1">
                <a:solidFill>
                  <a:srgbClr val="444444"/>
                </a:solidFill>
                <a:latin typeface="Times"/>
                <a:ea typeface="Times"/>
                <a:cs typeface="Times"/>
                <a:sym typeface="Times"/>
              </a:rPr>
              <a:t>until </a:t>
            </a:r>
            <a:r>
              <a:rPr lang="en-US">
                <a:solidFill>
                  <a:srgbClr val="444444"/>
                </a:solidFill>
                <a:latin typeface="Times"/>
                <a:ea typeface="Times"/>
                <a:cs typeface="Times"/>
                <a:sym typeface="Times"/>
              </a:rPr>
              <a:t>you complete appeals, verification or any changes requested by Student Central. </a:t>
            </a:r>
            <a:endParaRPr>
              <a:solidFill>
                <a:srgbClr val="444444"/>
              </a:solidFill>
              <a:latin typeface="Times"/>
              <a:ea typeface="Times"/>
              <a:cs typeface="Times"/>
              <a:sym typeface="Times"/>
            </a:endParaRPr>
          </a:p>
          <a:p>
            <a:pPr marL="800100" lvl="0" indent="0" algn="l" rtl="0">
              <a:lnSpc>
                <a:spcPct val="100000"/>
              </a:lnSpc>
              <a:spcBef>
                <a:spcPts val="0"/>
              </a:spcBef>
              <a:spcAft>
                <a:spcPts val="0"/>
              </a:spcAft>
              <a:buSzPts val="1800"/>
              <a:buNone/>
            </a:pPr>
            <a:endParaRPr sz="1600">
              <a:solidFill>
                <a:srgbClr val="444444"/>
              </a:solidFill>
              <a:latin typeface="Times"/>
              <a:ea typeface="Times"/>
              <a:cs typeface="Times"/>
              <a:sym typeface="Time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3"/>
          <p:cNvSpPr txBox="1">
            <a:spLocks noGrp="1"/>
          </p:cNvSpPr>
          <p:nvPr>
            <p:ph type="ctrTitle"/>
          </p:nvPr>
        </p:nvSpPr>
        <p:spPr>
          <a:xfrm>
            <a:off x="519044" y="155221"/>
            <a:ext cx="8004300" cy="699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04041"/>
              </a:buClr>
              <a:buSzPts val="3000"/>
              <a:buFont typeface="Cambria"/>
              <a:buNone/>
            </a:pPr>
            <a:r>
              <a:rPr lang="en-US" sz="2800">
                <a:latin typeface="Times"/>
                <a:ea typeface="Times"/>
                <a:cs typeface="Times"/>
                <a:sym typeface="Times"/>
              </a:rPr>
              <a:t>Aid Disbursement</a:t>
            </a:r>
            <a:endParaRPr sz="2800">
              <a:latin typeface="Times"/>
              <a:ea typeface="Times"/>
              <a:cs typeface="Times"/>
              <a:sym typeface="Times"/>
            </a:endParaRPr>
          </a:p>
        </p:txBody>
      </p:sp>
      <p:sp>
        <p:nvSpPr>
          <p:cNvPr id="189" name="Google Shape;189;p23"/>
          <p:cNvSpPr txBox="1">
            <a:spLocks noGrp="1"/>
          </p:cNvSpPr>
          <p:nvPr>
            <p:ph type="body" idx="1"/>
          </p:nvPr>
        </p:nvSpPr>
        <p:spPr>
          <a:xfrm>
            <a:off x="4833956" y="284947"/>
            <a:ext cx="3700500" cy="252300"/>
          </a:xfrm>
          <a:prstGeom prst="rect">
            <a:avLst/>
          </a:prstGeom>
          <a:noFill/>
          <a:ln>
            <a:noFill/>
          </a:ln>
        </p:spPr>
        <p:txBody>
          <a:bodyPr spcFirstLastPara="1" wrap="square" lIns="91425" tIns="45700" rIns="91425" bIns="45700" anchor="t" anchorCtr="0">
            <a:noAutofit/>
          </a:bodyPr>
          <a:lstStyle/>
          <a:p>
            <a:pPr marL="457200" lvl="0" indent="-228600" algn="r" rtl="0">
              <a:lnSpc>
                <a:spcPct val="100000"/>
              </a:lnSpc>
              <a:spcBef>
                <a:spcPts val="0"/>
              </a:spcBef>
              <a:spcAft>
                <a:spcPts val="0"/>
              </a:spcAft>
              <a:buSzPts val="1100"/>
              <a:buNone/>
            </a:pPr>
            <a:r>
              <a:rPr lang="en-US">
                <a:latin typeface="Times"/>
                <a:ea typeface="Times"/>
                <a:cs typeface="Times"/>
                <a:sym typeface="Times"/>
              </a:rPr>
              <a:t>BURSAR REFUNDS</a:t>
            </a:r>
            <a:endParaRPr>
              <a:latin typeface="Times"/>
              <a:ea typeface="Times"/>
              <a:cs typeface="Times"/>
              <a:sym typeface="Times"/>
            </a:endParaRPr>
          </a:p>
          <a:p>
            <a:pPr marL="0" lvl="0" indent="0" algn="r" rtl="0">
              <a:lnSpc>
                <a:spcPct val="100000"/>
              </a:lnSpc>
              <a:spcBef>
                <a:spcPts val="0"/>
              </a:spcBef>
              <a:spcAft>
                <a:spcPts val="0"/>
              </a:spcAft>
              <a:buSzPts val="1100"/>
              <a:buNone/>
            </a:pPr>
            <a:endParaRPr/>
          </a:p>
        </p:txBody>
      </p:sp>
      <p:sp>
        <p:nvSpPr>
          <p:cNvPr id="190" name="Google Shape;190;p23"/>
          <p:cNvSpPr txBox="1">
            <a:spLocks noGrp="1"/>
          </p:cNvSpPr>
          <p:nvPr>
            <p:ph type="body" idx="2"/>
          </p:nvPr>
        </p:nvSpPr>
        <p:spPr>
          <a:xfrm>
            <a:off x="518825" y="1154950"/>
            <a:ext cx="8004900" cy="2010900"/>
          </a:xfrm>
          <a:prstGeom prst="rect">
            <a:avLst/>
          </a:prstGeom>
          <a:noFill/>
          <a:ln>
            <a:noFill/>
          </a:ln>
        </p:spPr>
        <p:txBody>
          <a:bodyPr spcFirstLastPara="1" wrap="square" lIns="91425" tIns="45700" rIns="91425" bIns="45700" anchor="t" anchorCtr="0">
            <a:noAutofit/>
          </a:bodyPr>
          <a:lstStyle/>
          <a:p>
            <a:pPr marL="342900" lvl="0" indent="-338772" algn="l" rtl="0">
              <a:lnSpc>
                <a:spcPct val="100000"/>
              </a:lnSpc>
              <a:spcBef>
                <a:spcPts val="0"/>
              </a:spcBef>
              <a:spcAft>
                <a:spcPts val="0"/>
              </a:spcAft>
              <a:buClr>
                <a:srgbClr val="7F7F7F"/>
              </a:buClr>
              <a:buSzPts val="1600"/>
              <a:buFont typeface="Arial"/>
              <a:buChar char="●"/>
            </a:pPr>
            <a:r>
              <a:rPr lang="en-US" sz="1600">
                <a:solidFill>
                  <a:srgbClr val="444444"/>
                </a:solidFill>
                <a:latin typeface="Times"/>
                <a:ea typeface="Times"/>
                <a:cs typeface="Times"/>
                <a:sym typeface="Times"/>
              </a:rPr>
              <a:t>Rent is typically due on the first of every month, </a:t>
            </a:r>
            <a:r>
              <a:rPr lang="en-US" sz="1600" b="1">
                <a:solidFill>
                  <a:srgbClr val="444444"/>
                </a:solidFill>
                <a:latin typeface="Times"/>
                <a:ea typeface="Times"/>
                <a:cs typeface="Times"/>
                <a:sym typeface="Times"/>
              </a:rPr>
              <a:t>so prepay August and January’s rent</a:t>
            </a:r>
            <a:r>
              <a:rPr lang="en-US" sz="1600">
                <a:solidFill>
                  <a:srgbClr val="444444"/>
                </a:solidFill>
                <a:latin typeface="Times"/>
                <a:ea typeface="Times"/>
                <a:cs typeface="Times"/>
                <a:sym typeface="Times"/>
              </a:rPr>
              <a:t> and September and February’s rent, if possible, to avoid any problems</a:t>
            </a:r>
            <a:endParaRPr sz="1600">
              <a:solidFill>
                <a:srgbClr val="444444"/>
              </a:solidFill>
              <a:latin typeface="Times"/>
              <a:ea typeface="Times"/>
              <a:cs typeface="Times"/>
              <a:sym typeface="Times"/>
            </a:endParaRPr>
          </a:p>
          <a:p>
            <a:pPr marL="342900" lvl="0" indent="-338772" algn="l" rtl="0">
              <a:lnSpc>
                <a:spcPct val="100000"/>
              </a:lnSpc>
              <a:spcBef>
                <a:spcPts val="0"/>
              </a:spcBef>
              <a:spcAft>
                <a:spcPts val="0"/>
              </a:spcAft>
              <a:buClr>
                <a:srgbClr val="7F7F7F"/>
              </a:buClr>
              <a:buSzPts val="1600"/>
              <a:buFont typeface="Arial"/>
              <a:buChar char="●"/>
            </a:pPr>
            <a:r>
              <a:rPr lang="en-US" sz="1600">
                <a:solidFill>
                  <a:srgbClr val="444444"/>
                </a:solidFill>
                <a:latin typeface="Times"/>
                <a:ea typeface="Times"/>
                <a:cs typeface="Times"/>
                <a:sym typeface="Times"/>
              </a:rPr>
              <a:t>Or you will need to </a:t>
            </a:r>
            <a:r>
              <a:rPr lang="en-US" sz="1600" b="1">
                <a:solidFill>
                  <a:srgbClr val="444444"/>
                </a:solidFill>
                <a:latin typeface="Times"/>
                <a:ea typeface="Times"/>
                <a:cs typeface="Times"/>
                <a:sym typeface="Times"/>
              </a:rPr>
              <a:t>make arrangements with your leasing company/sorority/fraternity or pay out of pocket</a:t>
            </a:r>
            <a:r>
              <a:rPr lang="en-US" sz="1600">
                <a:solidFill>
                  <a:srgbClr val="444444"/>
                </a:solidFill>
                <a:latin typeface="Times"/>
                <a:ea typeface="Times"/>
                <a:cs typeface="Times"/>
                <a:sym typeface="Times"/>
              </a:rPr>
              <a:t> until you receive your refund!</a:t>
            </a:r>
            <a:endParaRPr sz="1600">
              <a:solidFill>
                <a:srgbClr val="444444"/>
              </a:solidFill>
              <a:latin typeface="Times"/>
              <a:ea typeface="Times"/>
              <a:cs typeface="Times"/>
              <a:sym typeface="Times"/>
            </a:endParaRPr>
          </a:p>
          <a:p>
            <a:pPr marL="914400" lvl="1" indent="-330200" algn="l" rtl="0">
              <a:lnSpc>
                <a:spcPct val="100000"/>
              </a:lnSpc>
              <a:spcBef>
                <a:spcPts val="0"/>
              </a:spcBef>
              <a:spcAft>
                <a:spcPts val="0"/>
              </a:spcAft>
              <a:buClr>
                <a:srgbClr val="444444"/>
              </a:buClr>
              <a:buSzPts val="1600"/>
              <a:buFont typeface="Cambria"/>
              <a:buChar char="○"/>
            </a:pPr>
            <a:r>
              <a:rPr lang="en-US">
                <a:solidFill>
                  <a:srgbClr val="444444"/>
                </a:solidFill>
                <a:latin typeface="Times"/>
                <a:ea typeface="Times"/>
                <a:cs typeface="Times"/>
                <a:sym typeface="Times"/>
              </a:rPr>
              <a:t>For IU Apartments </a:t>
            </a:r>
            <a:r>
              <a:rPr lang="en-US">
                <a:latin typeface="Times"/>
                <a:ea typeface="Times"/>
                <a:cs typeface="Times"/>
                <a:sym typeface="Times"/>
              </a:rPr>
              <a:t>(3rd &amp; Union, University East, Campus View, Rebud Hill &amp; Tulip Tree only)</a:t>
            </a:r>
            <a:r>
              <a:rPr lang="en-US">
                <a:solidFill>
                  <a:srgbClr val="444444"/>
                </a:solidFill>
                <a:latin typeface="Times"/>
                <a:ea typeface="Times"/>
                <a:cs typeface="Times"/>
                <a:sym typeface="Times"/>
              </a:rPr>
              <a:t>, you may be charged a </a:t>
            </a:r>
            <a:r>
              <a:rPr lang="en-US" b="1">
                <a:solidFill>
                  <a:srgbClr val="444444"/>
                </a:solidFill>
                <a:latin typeface="Times"/>
                <a:ea typeface="Times"/>
                <a:cs typeface="Times"/>
                <a:sym typeface="Times"/>
              </a:rPr>
              <a:t>late fee</a:t>
            </a:r>
            <a:r>
              <a:rPr lang="en-US">
                <a:solidFill>
                  <a:srgbClr val="444444"/>
                </a:solidFill>
                <a:latin typeface="Times"/>
                <a:ea typeface="Times"/>
                <a:cs typeface="Times"/>
                <a:sym typeface="Times"/>
              </a:rPr>
              <a:t> until you aid posts to your Bursar account.</a:t>
            </a:r>
            <a:endParaRPr>
              <a:solidFill>
                <a:srgbClr val="444444"/>
              </a:solidFill>
              <a:latin typeface="Times"/>
              <a:ea typeface="Times"/>
              <a:cs typeface="Times"/>
              <a:sym typeface="Times"/>
            </a:endParaRPr>
          </a:p>
          <a:p>
            <a:pPr marL="800100" lvl="0" indent="0" algn="l" rtl="0">
              <a:lnSpc>
                <a:spcPct val="100000"/>
              </a:lnSpc>
              <a:spcBef>
                <a:spcPts val="0"/>
              </a:spcBef>
              <a:spcAft>
                <a:spcPts val="0"/>
              </a:spcAft>
              <a:buSzPts val="1800"/>
              <a:buNone/>
            </a:pPr>
            <a:endParaRPr sz="1600">
              <a:solidFill>
                <a:srgbClr val="444444"/>
              </a:solidFill>
              <a:latin typeface="Times"/>
              <a:ea typeface="Times"/>
              <a:cs typeface="Times"/>
              <a:sym typeface="Time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4"/>
          <p:cNvSpPr txBox="1">
            <a:spLocks noGrp="1"/>
          </p:cNvSpPr>
          <p:nvPr>
            <p:ph type="title"/>
          </p:nvPr>
        </p:nvSpPr>
        <p:spPr>
          <a:xfrm>
            <a:off x="506694" y="2274522"/>
            <a:ext cx="6802482" cy="65691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4000"/>
              <a:buFont typeface="Arial"/>
              <a:buNone/>
            </a:pPr>
            <a:r>
              <a:rPr lang="en-US">
                <a:latin typeface="Times"/>
                <a:ea typeface="Times"/>
                <a:cs typeface="Times"/>
                <a:sym typeface="Times"/>
              </a:rPr>
              <a:t>Moving Off Campus: Where do I start?</a:t>
            </a:r>
            <a:endParaRPr>
              <a:latin typeface="Times"/>
              <a:ea typeface="Times"/>
              <a:cs typeface="Times"/>
              <a:sym typeface="Time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5"/>
          <p:cNvSpPr txBox="1">
            <a:spLocks noGrp="1"/>
          </p:cNvSpPr>
          <p:nvPr>
            <p:ph type="ctrTitle"/>
          </p:nvPr>
        </p:nvSpPr>
        <p:spPr>
          <a:xfrm>
            <a:off x="422000" y="235425"/>
            <a:ext cx="7641300" cy="699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000"/>
              <a:buNone/>
            </a:pPr>
            <a:r>
              <a:rPr lang="en-US" sz="2800">
                <a:latin typeface="Times"/>
                <a:ea typeface="Times"/>
                <a:cs typeface="Times"/>
                <a:sym typeface="Times"/>
              </a:rPr>
              <a:t>Important factors when looking for housing</a:t>
            </a:r>
            <a:endParaRPr sz="2800">
              <a:latin typeface="Times"/>
              <a:ea typeface="Times"/>
              <a:cs typeface="Times"/>
              <a:sym typeface="Times"/>
            </a:endParaRPr>
          </a:p>
        </p:txBody>
      </p:sp>
      <p:sp>
        <p:nvSpPr>
          <p:cNvPr id="203" name="Google Shape;203;p25"/>
          <p:cNvSpPr txBox="1">
            <a:spLocks noGrp="1"/>
          </p:cNvSpPr>
          <p:nvPr>
            <p:ph type="body" idx="1"/>
          </p:nvPr>
        </p:nvSpPr>
        <p:spPr>
          <a:xfrm>
            <a:off x="4843531" y="131922"/>
            <a:ext cx="3700500" cy="2523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r>
              <a:rPr lang="en-US">
                <a:latin typeface="Times"/>
                <a:ea typeface="Times"/>
                <a:cs typeface="Times"/>
                <a:sym typeface="Times"/>
              </a:rPr>
              <a:t>MOVING OFF CAMPUS</a:t>
            </a:r>
            <a:endParaRPr>
              <a:latin typeface="Times"/>
              <a:ea typeface="Times"/>
              <a:cs typeface="Times"/>
              <a:sym typeface="Times"/>
            </a:endParaRPr>
          </a:p>
        </p:txBody>
      </p:sp>
      <p:sp>
        <p:nvSpPr>
          <p:cNvPr id="204" name="Google Shape;204;p25"/>
          <p:cNvSpPr txBox="1">
            <a:spLocks noGrp="1"/>
          </p:cNvSpPr>
          <p:nvPr>
            <p:ph type="body" idx="2"/>
          </p:nvPr>
        </p:nvSpPr>
        <p:spPr>
          <a:xfrm>
            <a:off x="465124" y="1100375"/>
            <a:ext cx="4805100" cy="3324900"/>
          </a:xfrm>
          <a:prstGeom prst="rect">
            <a:avLst/>
          </a:prstGeom>
          <a:noFill/>
          <a:ln>
            <a:noFill/>
          </a:ln>
        </p:spPr>
        <p:txBody>
          <a:bodyPr spcFirstLastPara="1" wrap="square" lIns="91425" tIns="45700" rIns="91425" bIns="45700" anchor="t" anchorCtr="0">
            <a:noAutofit/>
          </a:bodyPr>
          <a:lstStyle/>
          <a:p>
            <a:pPr marL="342900" lvl="0" indent="-332422" algn="l" rtl="0">
              <a:lnSpc>
                <a:spcPct val="100000"/>
              </a:lnSpc>
              <a:spcBef>
                <a:spcPts val="0"/>
              </a:spcBef>
              <a:spcAft>
                <a:spcPts val="0"/>
              </a:spcAft>
              <a:buClr>
                <a:srgbClr val="7F7F7F"/>
              </a:buClr>
              <a:buSzPts val="1500"/>
              <a:buFont typeface="Times"/>
              <a:buChar char="●"/>
            </a:pPr>
            <a:r>
              <a:rPr lang="en-US" sz="1500">
                <a:latin typeface="Times"/>
                <a:ea typeface="Times"/>
                <a:cs typeface="Times"/>
                <a:sym typeface="Times"/>
              </a:rPr>
              <a:t>What is available? </a:t>
            </a:r>
            <a:endParaRPr sz="1500">
              <a:latin typeface="Times"/>
              <a:ea typeface="Times"/>
              <a:cs typeface="Times"/>
              <a:sym typeface="Times"/>
            </a:endParaRPr>
          </a:p>
          <a:p>
            <a:pPr marL="914400" lvl="1" indent="-323850" algn="l" rtl="0">
              <a:lnSpc>
                <a:spcPct val="100000"/>
              </a:lnSpc>
              <a:spcBef>
                <a:spcPts val="0"/>
              </a:spcBef>
              <a:spcAft>
                <a:spcPts val="0"/>
              </a:spcAft>
              <a:buSzPts val="1500"/>
              <a:buFont typeface="Times"/>
              <a:buChar char="○"/>
            </a:pPr>
            <a:r>
              <a:rPr lang="en-US" sz="1500">
                <a:latin typeface="Times"/>
                <a:ea typeface="Times"/>
                <a:cs typeface="Times"/>
                <a:sym typeface="Times"/>
              </a:rPr>
              <a:t>Start your housing search early as affordable housing is hard to find!</a:t>
            </a:r>
            <a:endParaRPr sz="1500">
              <a:latin typeface="Times"/>
              <a:ea typeface="Times"/>
              <a:cs typeface="Times"/>
              <a:sym typeface="Times"/>
            </a:endParaRPr>
          </a:p>
          <a:p>
            <a:pPr marL="914400" lvl="1" indent="-323850" algn="l" rtl="0">
              <a:lnSpc>
                <a:spcPct val="100000"/>
              </a:lnSpc>
              <a:spcBef>
                <a:spcPts val="0"/>
              </a:spcBef>
              <a:spcAft>
                <a:spcPts val="0"/>
              </a:spcAft>
              <a:buSzPts val="1500"/>
              <a:buFont typeface="Times"/>
              <a:buChar char="○"/>
            </a:pPr>
            <a:r>
              <a:rPr lang="en-US" sz="1500">
                <a:latin typeface="Times"/>
                <a:ea typeface="Times"/>
                <a:cs typeface="Times"/>
                <a:sym typeface="Times"/>
              </a:rPr>
              <a:t>Drive &amp; call around! </a:t>
            </a:r>
            <a:endParaRPr sz="1500">
              <a:latin typeface="Times"/>
              <a:ea typeface="Times"/>
              <a:cs typeface="Times"/>
              <a:sym typeface="Times"/>
            </a:endParaRPr>
          </a:p>
          <a:p>
            <a:pPr marL="914400" lvl="1" indent="-323850" algn="l" rtl="0">
              <a:lnSpc>
                <a:spcPct val="100000"/>
              </a:lnSpc>
              <a:spcBef>
                <a:spcPts val="0"/>
              </a:spcBef>
              <a:spcAft>
                <a:spcPts val="0"/>
              </a:spcAft>
              <a:buSzPts val="1500"/>
              <a:buFont typeface="Times"/>
              <a:buChar char="○"/>
            </a:pPr>
            <a:r>
              <a:rPr lang="en-US" sz="1500">
                <a:latin typeface="Times"/>
                <a:ea typeface="Times"/>
                <a:cs typeface="Times"/>
                <a:sym typeface="Times"/>
              </a:rPr>
              <a:t>Have back up plans! </a:t>
            </a:r>
            <a:endParaRPr sz="1500">
              <a:latin typeface="Times"/>
              <a:ea typeface="Times"/>
              <a:cs typeface="Times"/>
              <a:sym typeface="Times"/>
            </a:endParaRPr>
          </a:p>
          <a:p>
            <a:pPr marL="914400" lvl="1" indent="-323850" algn="l" rtl="0">
              <a:lnSpc>
                <a:spcPct val="100000"/>
              </a:lnSpc>
              <a:spcBef>
                <a:spcPts val="0"/>
              </a:spcBef>
              <a:spcAft>
                <a:spcPts val="0"/>
              </a:spcAft>
              <a:buSzPts val="1500"/>
              <a:buFont typeface="Times"/>
              <a:buChar char="○"/>
            </a:pPr>
            <a:r>
              <a:rPr lang="en-US" sz="1500">
                <a:latin typeface="Times"/>
                <a:ea typeface="Times"/>
                <a:cs typeface="Times"/>
                <a:sym typeface="Times"/>
              </a:rPr>
              <a:t>Look into subleases or rooms for rent</a:t>
            </a:r>
            <a:endParaRPr sz="1500">
              <a:latin typeface="Times"/>
              <a:ea typeface="Times"/>
              <a:cs typeface="Times"/>
              <a:sym typeface="Times"/>
            </a:endParaRPr>
          </a:p>
          <a:p>
            <a:pPr marL="1371600" lvl="2" indent="-323850" algn="l" rtl="0">
              <a:lnSpc>
                <a:spcPct val="100000"/>
              </a:lnSpc>
              <a:spcBef>
                <a:spcPts val="0"/>
              </a:spcBef>
              <a:spcAft>
                <a:spcPts val="0"/>
              </a:spcAft>
              <a:buClr>
                <a:srgbClr val="7F7F7F"/>
              </a:buClr>
              <a:buSzPts val="1500"/>
              <a:buFont typeface="Times"/>
              <a:buChar char="•"/>
            </a:pPr>
            <a:r>
              <a:rPr lang="en-US" sz="1500" u="sng">
                <a:solidFill>
                  <a:schemeClr val="hlink"/>
                </a:solidFill>
                <a:latin typeface="Times"/>
                <a:ea typeface="Times"/>
                <a:cs typeface="Times"/>
                <a:sym typeface="Times"/>
                <a:hlinkClick r:id="rId3"/>
              </a:rPr>
              <a:t>IU Classifieds</a:t>
            </a:r>
            <a:endParaRPr sz="1500">
              <a:latin typeface="Times"/>
              <a:ea typeface="Times"/>
              <a:cs typeface="Times"/>
              <a:sym typeface="Times"/>
            </a:endParaRPr>
          </a:p>
          <a:p>
            <a:pPr marL="457200" lvl="0" indent="-323850" algn="l" rtl="0">
              <a:spcBef>
                <a:spcPts val="0"/>
              </a:spcBef>
              <a:spcAft>
                <a:spcPts val="0"/>
              </a:spcAft>
              <a:buClr>
                <a:srgbClr val="7F7F7F"/>
              </a:buClr>
              <a:buSzPts val="1500"/>
              <a:buFont typeface="Times"/>
              <a:buChar char="●"/>
            </a:pPr>
            <a:r>
              <a:rPr lang="en-US" sz="1500">
                <a:solidFill>
                  <a:srgbClr val="444444"/>
                </a:solidFill>
                <a:latin typeface="Times"/>
                <a:ea typeface="Times"/>
                <a:cs typeface="Times"/>
                <a:sym typeface="Times"/>
              </a:rPr>
              <a:t>Use off-campus support resources, housing finder sites:</a:t>
            </a:r>
            <a:endParaRPr sz="1500">
              <a:solidFill>
                <a:srgbClr val="444444"/>
              </a:solidFill>
              <a:latin typeface="Times"/>
              <a:ea typeface="Times"/>
              <a:cs typeface="Times"/>
              <a:sym typeface="Times"/>
            </a:endParaRPr>
          </a:p>
          <a:p>
            <a:pPr marL="1371600" lvl="2" indent="-323850" algn="l" rtl="0">
              <a:spcBef>
                <a:spcPts val="0"/>
              </a:spcBef>
              <a:spcAft>
                <a:spcPts val="0"/>
              </a:spcAft>
              <a:buClr>
                <a:srgbClr val="7F7F7F"/>
              </a:buClr>
              <a:buSzPts val="1500"/>
              <a:buFont typeface="Times"/>
              <a:buChar char="•"/>
            </a:pPr>
            <a:r>
              <a:rPr lang="en-US" sz="1500" u="sng">
                <a:solidFill>
                  <a:schemeClr val="hlink"/>
                </a:solidFill>
                <a:latin typeface="Times"/>
                <a:ea typeface="Times"/>
                <a:cs typeface="Times"/>
                <a:sym typeface="Times"/>
                <a:hlinkClick r:id="rId4"/>
              </a:rPr>
              <a:t>Rent College Pads</a:t>
            </a:r>
            <a:endParaRPr sz="1500">
              <a:latin typeface="Times"/>
              <a:ea typeface="Times"/>
              <a:cs typeface="Times"/>
              <a:sym typeface="Times"/>
            </a:endParaRPr>
          </a:p>
          <a:p>
            <a:pPr marL="1371600" lvl="2" indent="-323850" algn="l" rtl="0">
              <a:spcBef>
                <a:spcPts val="0"/>
              </a:spcBef>
              <a:spcAft>
                <a:spcPts val="0"/>
              </a:spcAft>
              <a:buClr>
                <a:srgbClr val="7F7F7F"/>
              </a:buClr>
              <a:buSzPts val="1500"/>
              <a:buFont typeface="Times"/>
              <a:buChar char="•"/>
            </a:pPr>
            <a:r>
              <a:rPr lang="en-US" sz="1500" u="sng">
                <a:solidFill>
                  <a:schemeClr val="hlink"/>
                </a:solidFill>
                <a:latin typeface="Times"/>
                <a:ea typeface="Times"/>
                <a:cs typeface="Times"/>
                <a:sym typeface="Times"/>
                <a:hlinkClick r:id="rId5"/>
              </a:rPr>
              <a:t>Apartments.com</a:t>
            </a:r>
            <a:endParaRPr sz="1500">
              <a:latin typeface="Times"/>
              <a:ea typeface="Times"/>
              <a:cs typeface="Times"/>
              <a:sym typeface="Times"/>
            </a:endParaRPr>
          </a:p>
          <a:p>
            <a:pPr marL="1371600" lvl="2" indent="-323850" algn="l" rtl="0">
              <a:spcBef>
                <a:spcPts val="0"/>
              </a:spcBef>
              <a:spcAft>
                <a:spcPts val="0"/>
              </a:spcAft>
              <a:buClr>
                <a:srgbClr val="7F7F7F"/>
              </a:buClr>
              <a:buSzPts val="1500"/>
              <a:buFont typeface="Times"/>
              <a:buChar char="•"/>
            </a:pPr>
            <a:r>
              <a:rPr lang="en-US" sz="1500" u="sng">
                <a:solidFill>
                  <a:schemeClr val="hlink"/>
                </a:solidFill>
                <a:latin typeface="Times"/>
                <a:ea typeface="Times"/>
                <a:cs typeface="Times"/>
                <a:sym typeface="Times"/>
                <a:hlinkClick r:id="rId6"/>
              </a:rPr>
              <a:t>Rent.com</a:t>
            </a:r>
            <a:endParaRPr sz="1500">
              <a:latin typeface="Times"/>
              <a:ea typeface="Times"/>
              <a:cs typeface="Times"/>
              <a:sym typeface="Times"/>
            </a:endParaRPr>
          </a:p>
          <a:p>
            <a:pPr marL="1371600" lvl="2" indent="-336550" algn="l" rtl="0">
              <a:lnSpc>
                <a:spcPct val="115000"/>
              </a:lnSpc>
              <a:spcBef>
                <a:spcPts val="0"/>
              </a:spcBef>
              <a:spcAft>
                <a:spcPts val="0"/>
              </a:spcAft>
              <a:buClr>
                <a:srgbClr val="7F7F7F"/>
              </a:buClr>
              <a:buSzPts val="1700"/>
              <a:buFont typeface="Times"/>
              <a:buChar char="•"/>
            </a:pPr>
            <a:r>
              <a:rPr lang="en-US" sz="1500" u="sng">
                <a:solidFill>
                  <a:schemeClr val="hlink"/>
                </a:solidFill>
                <a:highlight>
                  <a:srgbClr val="FFFFFF"/>
                </a:highlight>
                <a:latin typeface="Times"/>
                <a:ea typeface="Times"/>
                <a:cs typeface="Times"/>
                <a:sym typeface="Times"/>
                <a:hlinkClick r:id="rId7"/>
              </a:rPr>
              <a:t>Off-Campus Living Resources</a:t>
            </a:r>
            <a:endParaRPr sz="1500">
              <a:solidFill>
                <a:srgbClr val="333333"/>
              </a:solidFill>
              <a:highlight>
                <a:srgbClr val="FFFFFF"/>
              </a:highlight>
              <a:latin typeface="Times"/>
              <a:ea typeface="Times"/>
              <a:cs typeface="Times"/>
              <a:sym typeface="Times"/>
            </a:endParaRPr>
          </a:p>
          <a:p>
            <a:pPr marL="457200" lvl="1" indent="0" algn="l" rtl="0">
              <a:lnSpc>
                <a:spcPct val="80000"/>
              </a:lnSpc>
              <a:spcBef>
                <a:spcPts val="600"/>
              </a:spcBef>
              <a:spcAft>
                <a:spcPts val="0"/>
              </a:spcAft>
              <a:buClr>
                <a:srgbClr val="404041"/>
              </a:buClr>
              <a:buSzPts val="1480"/>
              <a:buNone/>
            </a:pPr>
            <a:endParaRPr sz="1500">
              <a:latin typeface="Cambria"/>
              <a:ea typeface="Cambria"/>
              <a:cs typeface="Cambria"/>
              <a:sym typeface="Cambria"/>
            </a:endParaRPr>
          </a:p>
        </p:txBody>
      </p:sp>
      <p:sp>
        <p:nvSpPr>
          <p:cNvPr id="205" name="Google Shape;205;p25"/>
          <p:cNvSpPr txBox="1"/>
          <p:nvPr/>
        </p:nvSpPr>
        <p:spPr>
          <a:xfrm>
            <a:off x="5334825" y="992675"/>
            <a:ext cx="3481500" cy="34326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7F7F7F"/>
              </a:buClr>
              <a:buSzPts val="1500"/>
              <a:buFont typeface="Times"/>
              <a:buChar char="●"/>
            </a:pPr>
            <a:r>
              <a:rPr lang="en-US" sz="1500">
                <a:solidFill>
                  <a:srgbClr val="404041"/>
                </a:solidFill>
                <a:latin typeface="Times"/>
                <a:ea typeface="Times"/>
                <a:cs typeface="Times"/>
                <a:sym typeface="Times"/>
              </a:rPr>
              <a:t>Renting a room? Studio or 1 bedroom? Sharing a house or townhome? Student living apartments/townhomes?</a:t>
            </a:r>
            <a:endParaRPr sz="1500">
              <a:solidFill>
                <a:srgbClr val="404041"/>
              </a:solidFill>
              <a:latin typeface="Times"/>
              <a:ea typeface="Times"/>
              <a:cs typeface="Times"/>
              <a:sym typeface="Times"/>
            </a:endParaRPr>
          </a:p>
          <a:p>
            <a:pPr marL="914400" lvl="1" indent="-323850" algn="l" rtl="0">
              <a:spcBef>
                <a:spcPts val="0"/>
              </a:spcBef>
              <a:spcAft>
                <a:spcPts val="0"/>
              </a:spcAft>
              <a:buClr>
                <a:srgbClr val="404041"/>
              </a:buClr>
              <a:buSzPts val="1500"/>
              <a:buFont typeface="Times"/>
              <a:buChar char="○"/>
            </a:pPr>
            <a:r>
              <a:rPr lang="en-US" sz="1500">
                <a:solidFill>
                  <a:srgbClr val="404041"/>
                </a:solidFill>
                <a:latin typeface="Times"/>
                <a:ea typeface="Times"/>
                <a:cs typeface="Times"/>
                <a:sym typeface="Times"/>
              </a:rPr>
              <a:t>Renting a room or sharing an apartment/house will usually be the most affordable option.</a:t>
            </a:r>
            <a:endParaRPr sz="1500">
              <a:solidFill>
                <a:srgbClr val="404041"/>
              </a:solidFill>
              <a:latin typeface="Times"/>
              <a:ea typeface="Times"/>
              <a:cs typeface="Times"/>
              <a:sym typeface="Times"/>
            </a:endParaRPr>
          </a:p>
          <a:p>
            <a:pPr marL="914400" lvl="1" indent="-323850" algn="l" rtl="0">
              <a:spcBef>
                <a:spcPts val="0"/>
              </a:spcBef>
              <a:spcAft>
                <a:spcPts val="0"/>
              </a:spcAft>
              <a:buClr>
                <a:srgbClr val="7F7F7F"/>
              </a:buClr>
              <a:buSzPts val="1500"/>
              <a:buFont typeface="Times"/>
              <a:buChar char="○"/>
            </a:pPr>
            <a:r>
              <a:rPr lang="en-US" sz="1500">
                <a:solidFill>
                  <a:srgbClr val="404041"/>
                </a:solidFill>
                <a:latin typeface="Times"/>
                <a:ea typeface="Times"/>
                <a:cs typeface="Times"/>
                <a:sym typeface="Times"/>
              </a:rPr>
              <a:t>Do you know who you want to live with? Are your "friends" financially responsible? Living alone? Roommate matching?</a:t>
            </a:r>
            <a:endParaRPr sz="1500">
              <a:solidFill>
                <a:srgbClr val="404041"/>
              </a:solidFill>
              <a:latin typeface="Times"/>
              <a:ea typeface="Times"/>
              <a:cs typeface="Times"/>
              <a:sym typeface="Times"/>
            </a:endParaRPr>
          </a:p>
          <a:p>
            <a:pPr marL="0" lvl="0" indent="0" algn="l" rtl="0">
              <a:spcBef>
                <a:spcPts val="0"/>
              </a:spcBef>
              <a:spcAft>
                <a:spcPts val="0"/>
              </a:spcAft>
              <a:buNone/>
            </a:pPr>
            <a:endParaRPr sz="1500">
              <a:solidFill>
                <a:srgbClr val="404041"/>
              </a:solidFill>
              <a:latin typeface="Cambria"/>
              <a:ea typeface="Cambria"/>
              <a:cs typeface="Cambria"/>
              <a:sym typeface="Cambria"/>
            </a:endParaRPr>
          </a:p>
          <a:p>
            <a:pPr marL="457200" lvl="1" indent="0" algn="l" rtl="0">
              <a:lnSpc>
                <a:spcPct val="80000"/>
              </a:lnSpc>
              <a:spcBef>
                <a:spcPts val="600"/>
              </a:spcBef>
              <a:spcAft>
                <a:spcPts val="0"/>
              </a:spcAft>
              <a:buClr>
                <a:srgbClr val="404041"/>
              </a:buClr>
              <a:buSzPts val="1480"/>
              <a:buFont typeface="Arial"/>
              <a:buNone/>
            </a:pPr>
            <a:endParaRPr sz="1500">
              <a:solidFill>
                <a:srgbClr val="404041"/>
              </a:solidFill>
              <a:latin typeface="Cambria"/>
              <a:ea typeface="Cambria"/>
              <a:cs typeface="Cambria"/>
              <a:sym typeface="Cambria"/>
            </a:endParaRPr>
          </a:p>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6"/>
          <p:cNvSpPr txBox="1">
            <a:spLocks noGrp="1"/>
          </p:cNvSpPr>
          <p:nvPr>
            <p:ph type="ctrTitle"/>
          </p:nvPr>
        </p:nvSpPr>
        <p:spPr>
          <a:xfrm>
            <a:off x="481777" y="550770"/>
            <a:ext cx="8004300" cy="699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Suggested Rental Companies </a:t>
            </a:r>
            <a:endParaRPr/>
          </a:p>
        </p:txBody>
      </p:sp>
      <p:sp>
        <p:nvSpPr>
          <p:cNvPr id="212" name="Google Shape;212;p26"/>
          <p:cNvSpPr txBox="1">
            <a:spLocks noGrp="1"/>
          </p:cNvSpPr>
          <p:nvPr>
            <p:ph type="body" idx="2"/>
          </p:nvPr>
        </p:nvSpPr>
        <p:spPr>
          <a:xfrm>
            <a:off x="518825" y="1629400"/>
            <a:ext cx="4272300" cy="2810700"/>
          </a:xfrm>
          <a:prstGeom prst="rect">
            <a:avLst/>
          </a:prstGeom>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en-US" u="sng">
                <a:solidFill>
                  <a:schemeClr val="hlink"/>
                </a:solidFill>
                <a:hlinkClick r:id="rId3"/>
              </a:rPr>
              <a:t>Renaissance Rentals </a:t>
            </a:r>
            <a:endParaRPr/>
          </a:p>
          <a:p>
            <a:pPr marL="457200" lvl="0" indent="-342900" algn="l" rtl="0">
              <a:spcBef>
                <a:spcPts val="0"/>
              </a:spcBef>
              <a:spcAft>
                <a:spcPts val="0"/>
              </a:spcAft>
              <a:buSzPts val="1800"/>
              <a:buChar char="●"/>
            </a:pPr>
            <a:r>
              <a:rPr lang="en-US" u="sng">
                <a:solidFill>
                  <a:schemeClr val="hlink"/>
                </a:solidFill>
                <a:hlinkClick r:id="rId4"/>
              </a:rPr>
              <a:t>Burnham Rentals </a:t>
            </a:r>
            <a:endParaRPr/>
          </a:p>
          <a:p>
            <a:pPr marL="457200" lvl="0" indent="-342900" algn="l" rtl="0">
              <a:spcBef>
                <a:spcPts val="0"/>
              </a:spcBef>
              <a:spcAft>
                <a:spcPts val="0"/>
              </a:spcAft>
              <a:buSzPts val="1800"/>
              <a:buChar char="●"/>
            </a:pPr>
            <a:r>
              <a:rPr lang="en-US" u="sng">
                <a:solidFill>
                  <a:schemeClr val="hlink"/>
                </a:solidFill>
                <a:hlinkClick r:id="rId5"/>
              </a:rPr>
              <a:t>Mackie Properties </a:t>
            </a:r>
            <a:endParaRPr/>
          </a:p>
          <a:p>
            <a:pPr marL="457200" lvl="0" indent="-342900" algn="l" rtl="0">
              <a:spcBef>
                <a:spcPts val="0"/>
              </a:spcBef>
              <a:spcAft>
                <a:spcPts val="0"/>
              </a:spcAft>
              <a:buSzPts val="1800"/>
              <a:buChar char="●"/>
            </a:pPr>
            <a:r>
              <a:rPr lang="en-US" u="sng">
                <a:solidFill>
                  <a:schemeClr val="hlink"/>
                </a:solidFill>
                <a:hlinkClick r:id="rId6"/>
              </a:rPr>
              <a:t>Deer Park Management </a:t>
            </a:r>
            <a:endParaRPr/>
          </a:p>
          <a:p>
            <a:pPr marL="457200" lvl="0" indent="-342900" algn="l" rtl="0">
              <a:spcBef>
                <a:spcPts val="0"/>
              </a:spcBef>
              <a:spcAft>
                <a:spcPts val="0"/>
              </a:spcAft>
              <a:buSzPts val="1800"/>
              <a:buChar char="●"/>
            </a:pPr>
            <a:r>
              <a:rPr lang="en-US" u="sng">
                <a:solidFill>
                  <a:schemeClr val="hlink"/>
                </a:solidFill>
                <a:hlinkClick r:id="rId7"/>
              </a:rPr>
              <a:t>RPlace For You Homes</a:t>
            </a:r>
            <a:endParaRPr/>
          </a:p>
          <a:p>
            <a:pPr marL="457200" lvl="0" indent="-342900" algn="l" rtl="0">
              <a:spcBef>
                <a:spcPts val="0"/>
              </a:spcBef>
              <a:spcAft>
                <a:spcPts val="0"/>
              </a:spcAft>
              <a:buSzPts val="1800"/>
              <a:buChar char="●"/>
            </a:pPr>
            <a:r>
              <a:rPr lang="en-US" u="sng">
                <a:solidFill>
                  <a:schemeClr val="hlink"/>
                </a:solidFill>
                <a:hlinkClick r:id="rId8"/>
              </a:rPr>
              <a:t>Hunter Bloomington Properties</a:t>
            </a:r>
            <a:endParaRPr/>
          </a:p>
        </p:txBody>
      </p:sp>
      <p:pic>
        <p:nvPicPr>
          <p:cNvPr id="213" name="Google Shape;213;p26"/>
          <p:cNvPicPr preferRelativeResize="0"/>
          <p:nvPr/>
        </p:nvPicPr>
        <p:blipFill>
          <a:blip r:embed="rId9">
            <a:alphaModFix/>
          </a:blip>
          <a:stretch>
            <a:fillRect/>
          </a:stretch>
        </p:blipFill>
        <p:spPr>
          <a:xfrm>
            <a:off x="5349150" y="1458075"/>
            <a:ext cx="3023075" cy="3023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7"/>
          <p:cNvSpPr txBox="1">
            <a:spLocks noGrp="1"/>
          </p:cNvSpPr>
          <p:nvPr>
            <p:ph type="ctrTitle"/>
          </p:nvPr>
        </p:nvSpPr>
        <p:spPr>
          <a:xfrm>
            <a:off x="422000" y="235425"/>
            <a:ext cx="7555200" cy="699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000"/>
              <a:buNone/>
            </a:pPr>
            <a:r>
              <a:rPr lang="en-US" sz="2800">
                <a:latin typeface="Times"/>
                <a:ea typeface="Times"/>
                <a:cs typeface="Times"/>
                <a:sym typeface="Times"/>
              </a:rPr>
              <a:t>Important factors when looking for housing</a:t>
            </a:r>
            <a:endParaRPr sz="2800">
              <a:latin typeface="Times"/>
              <a:ea typeface="Times"/>
              <a:cs typeface="Times"/>
              <a:sym typeface="Times"/>
            </a:endParaRPr>
          </a:p>
        </p:txBody>
      </p:sp>
      <p:sp>
        <p:nvSpPr>
          <p:cNvPr id="220" name="Google Shape;220;p27"/>
          <p:cNvSpPr txBox="1">
            <a:spLocks noGrp="1"/>
          </p:cNvSpPr>
          <p:nvPr>
            <p:ph type="body" idx="1"/>
          </p:nvPr>
        </p:nvSpPr>
        <p:spPr>
          <a:xfrm>
            <a:off x="4833956" y="160622"/>
            <a:ext cx="3700500" cy="2523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r>
              <a:rPr lang="en-US">
                <a:latin typeface="Times"/>
                <a:ea typeface="Times"/>
                <a:cs typeface="Times"/>
                <a:sym typeface="Times"/>
              </a:rPr>
              <a:t>MOVING OFF CAMPUS</a:t>
            </a:r>
            <a:endParaRPr>
              <a:latin typeface="Times"/>
              <a:ea typeface="Times"/>
              <a:cs typeface="Times"/>
              <a:sym typeface="Times"/>
            </a:endParaRPr>
          </a:p>
        </p:txBody>
      </p:sp>
      <p:sp>
        <p:nvSpPr>
          <p:cNvPr id="221" name="Google Shape;221;p27"/>
          <p:cNvSpPr txBox="1">
            <a:spLocks noGrp="1"/>
          </p:cNvSpPr>
          <p:nvPr>
            <p:ph type="body" idx="2"/>
          </p:nvPr>
        </p:nvSpPr>
        <p:spPr>
          <a:xfrm>
            <a:off x="379050" y="1319950"/>
            <a:ext cx="4221600" cy="3137400"/>
          </a:xfrm>
          <a:prstGeom prst="rect">
            <a:avLst/>
          </a:prstGeom>
          <a:noFill/>
          <a:ln>
            <a:noFill/>
          </a:ln>
        </p:spPr>
        <p:txBody>
          <a:bodyPr spcFirstLastPara="1" wrap="square" lIns="91425" tIns="45700" rIns="91425" bIns="45700" anchor="t" anchorCtr="0">
            <a:noAutofit/>
          </a:bodyPr>
          <a:lstStyle/>
          <a:p>
            <a:pPr marL="457200" lvl="0" indent="-323850" algn="l" rtl="0">
              <a:spcBef>
                <a:spcPts val="0"/>
              </a:spcBef>
              <a:spcAft>
                <a:spcPts val="0"/>
              </a:spcAft>
              <a:buSzPts val="1500"/>
              <a:buFont typeface="Times"/>
              <a:buChar char="●"/>
            </a:pPr>
            <a:r>
              <a:rPr lang="en-US" sz="1500">
                <a:latin typeface="Times"/>
                <a:ea typeface="Times"/>
                <a:cs typeface="Times"/>
                <a:sym typeface="Times"/>
              </a:rPr>
              <a:t>Utilities included in rent? </a:t>
            </a:r>
            <a:endParaRPr sz="1500">
              <a:latin typeface="Times"/>
              <a:ea typeface="Times"/>
              <a:cs typeface="Times"/>
              <a:sym typeface="Times"/>
            </a:endParaRPr>
          </a:p>
          <a:p>
            <a:pPr marL="914400" lvl="1" indent="-323850" algn="l" rtl="0">
              <a:spcBef>
                <a:spcPts val="0"/>
              </a:spcBef>
              <a:spcAft>
                <a:spcPts val="0"/>
              </a:spcAft>
              <a:buClr>
                <a:srgbClr val="404041"/>
              </a:buClr>
              <a:buSzPts val="1500"/>
              <a:buChar char="○"/>
            </a:pPr>
            <a:r>
              <a:rPr lang="en-US" sz="1500">
                <a:latin typeface="Times"/>
                <a:ea typeface="Times"/>
                <a:cs typeface="Times"/>
                <a:sym typeface="Times"/>
              </a:rPr>
              <a:t>We suggest that scholars pay </a:t>
            </a:r>
            <a:r>
              <a:rPr lang="en-US" sz="1500" b="1">
                <a:latin typeface="Times"/>
                <a:ea typeface="Times"/>
                <a:cs typeface="Times"/>
                <a:sym typeface="Times"/>
              </a:rPr>
              <a:t>at most $700</a:t>
            </a:r>
            <a:r>
              <a:rPr lang="en-US" sz="1500">
                <a:latin typeface="Times"/>
                <a:ea typeface="Times"/>
                <a:cs typeface="Times"/>
                <a:sym typeface="Times"/>
              </a:rPr>
              <a:t> for rent including all utilities or excluding at most two utilities, commonly electric or internet. </a:t>
            </a:r>
            <a:endParaRPr sz="1500">
              <a:latin typeface="Times"/>
              <a:ea typeface="Times"/>
              <a:cs typeface="Times"/>
              <a:sym typeface="Times"/>
            </a:endParaRPr>
          </a:p>
          <a:p>
            <a:pPr marL="914400" lvl="1" indent="-323850" algn="l" rtl="0">
              <a:spcBef>
                <a:spcPts val="0"/>
              </a:spcBef>
              <a:spcAft>
                <a:spcPts val="0"/>
              </a:spcAft>
              <a:buClr>
                <a:srgbClr val="252626"/>
              </a:buClr>
              <a:buSzPts val="1500"/>
              <a:buFont typeface="Times"/>
              <a:buChar char="○"/>
            </a:pPr>
            <a:r>
              <a:rPr lang="en-US" sz="1500">
                <a:solidFill>
                  <a:srgbClr val="252626"/>
                </a:solidFill>
                <a:latin typeface="Times"/>
                <a:ea typeface="Times"/>
                <a:cs typeface="Times"/>
                <a:sym typeface="Times"/>
              </a:rPr>
              <a:t>If the lease doesn’t say otherwise, the utilities are probably NOT included in rent</a:t>
            </a:r>
            <a:endParaRPr sz="1500">
              <a:solidFill>
                <a:srgbClr val="252626"/>
              </a:solidFill>
              <a:latin typeface="Times"/>
              <a:ea typeface="Times"/>
              <a:cs typeface="Times"/>
              <a:sym typeface="Times"/>
            </a:endParaRPr>
          </a:p>
          <a:p>
            <a:pPr marL="914400" lvl="1" indent="-323850" algn="l" rtl="0">
              <a:spcBef>
                <a:spcPts val="0"/>
              </a:spcBef>
              <a:spcAft>
                <a:spcPts val="0"/>
              </a:spcAft>
              <a:buSzPts val="1500"/>
              <a:buFont typeface="Times"/>
              <a:buChar char="○"/>
            </a:pPr>
            <a:r>
              <a:rPr lang="en-US" sz="1500">
                <a:latin typeface="Times"/>
                <a:ea typeface="Times"/>
                <a:cs typeface="Times"/>
                <a:sym typeface="Times"/>
              </a:rPr>
              <a:t>Are pets allowed? Is there an additional fee or deposit?</a:t>
            </a:r>
            <a:endParaRPr sz="1500">
              <a:latin typeface="Times"/>
              <a:ea typeface="Times"/>
              <a:cs typeface="Times"/>
              <a:sym typeface="Times"/>
            </a:endParaRPr>
          </a:p>
          <a:p>
            <a:pPr marL="914400" lvl="0" indent="0" algn="l" rtl="0">
              <a:spcBef>
                <a:spcPts val="0"/>
              </a:spcBef>
              <a:spcAft>
                <a:spcPts val="0"/>
              </a:spcAft>
              <a:buNone/>
            </a:pPr>
            <a:endParaRPr sz="1500">
              <a:solidFill>
                <a:srgbClr val="252626"/>
              </a:solidFill>
              <a:latin typeface="Cambria"/>
              <a:ea typeface="Cambria"/>
              <a:cs typeface="Cambria"/>
              <a:sym typeface="Cambria"/>
            </a:endParaRPr>
          </a:p>
          <a:p>
            <a:pPr marL="457200" lvl="1" indent="0" algn="l" rtl="0">
              <a:lnSpc>
                <a:spcPct val="80000"/>
              </a:lnSpc>
              <a:spcBef>
                <a:spcPts val="600"/>
              </a:spcBef>
              <a:spcAft>
                <a:spcPts val="0"/>
              </a:spcAft>
              <a:buClr>
                <a:srgbClr val="404041"/>
              </a:buClr>
              <a:buSzPts val="1480"/>
              <a:buNone/>
            </a:pPr>
            <a:endParaRPr>
              <a:latin typeface="Cambria"/>
              <a:ea typeface="Cambria"/>
              <a:cs typeface="Cambria"/>
              <a:sym typeface="Cambria"/>
            </a:endParaRPr>
          </a:p>
        </p:txBody>
      </p:sp>
      <p:sp>
        <p:nvSpPr>
          <p:cNvPr id="222" name="Google Shape;222;p27"/>
          <p:cNvSpPr txBox="1"/>
          <p:nvPr/>
        </p:nvSpPr>
        <p:spPr>
          <a:xfrm>
            <a:off x="4833950" y="1448200"/>
            <a:ext cx="3845100" cy="2047200"/>
          </a:xfrm>
          <a:prstGeom prst="rect">
            <a:avLst/>
          </a:prstGeom>
          <a:noFill/>
          <a:ln>
            <a:noFill/>
          </a:ln>
        </p:spPr>
        <p:txBody>
          <a:bodyPr spcFirstLastPara="1" wrap="square" lIns="91425" tIns="91425" rIns="91425" bIns="91425" anchor="t" anchorCtr="0">
            <a:spAutoFit/>
          </a:bodyPr>
          <a:lstStyle/>
          <a:p>
            <a:pPr marL="914400" lvl="1" indent="-323850" algn="l" rtl="0">
              <a:spcBef>
                <a:spcPts val="0"/>
              </a:spcBef>
              <a:spcAft>
                <a:spcPts val="0"/>
              </a:spcAft>
              <a:buClr>
                <a:srgbClr val="404041"/>
              </a:buClr>
              <a:buSzPts val="1500"/>
              <a:buFont typeface="Times"/>
              <a:buChar char="○"/>
            </a:pPr>
            <a:r>
              <a:rPr lang="en-US" sz="1500">
                <a:solidFill>
                  <a:srgbClr val="404041"/>
                </a:solidFill>
                <a:latin typeface="Times"/>
                <a:ea typeface="Times"/>
                <a:cs typeface="Times"/>
                <a:sym typeface="Times"/>
              </a:rPr>
              <a:t>Crashing with a friend</a:t>
            </a:r>
            <a:r>
              <a:rPr lang="en-US" sz="1500">
                <a:solidFill>
                  <a:schemeClr val="dk1"/>
                </a:solidFill>
                <a:latin typeface="Times"/>
                <a:ea typeface="Times"/>
                <a:cs typeface="Times"/>
                <a:sym typeface="Times"/>
              </a:rPr>
              <a:t> (careful not to breach of your friend’s lease),</a:t>
            </a:r>
            <a:r>
              <a:rPr lang="en-US" sz="1500">
                <a:solidFill>
                  <a:srgbClr val="FF0000"/>
                </a:solidFill>
                <a:latin typeface="Times"/>
                <a:ea typeface="Times"/>
                <a:cs typeface="Times"/>
                <a:sym typeface="Times"/>
              </a:rPr>
              <a:t> </a:t>
            </a:r>
            <a:r>
              <a:rPr lang="en-US" sz="1500">
                <a:solidFill>
                  <a:srgbClr val="404041"/>
                </a:solidFill>
                <a:latin typeface="Times"/>
                <a:ea typeface="Times"/>
                <a:cs typeface="Times"/>
                <a:sym typeface="Times"/>
              </a:rPr>
              <a:t>commuting, temporary lease or RPS may be applicable for late move in dates </a:t>
            </a:r>
            <a:endParaRPr sz="1500">
              <a:solidFill>
                <a:srgbClr val="404041"/>
              </a:solidFill>
              <a:latin typeface="Times"/>
              <a:ea typeface="Times"/>
              <a:cs typeface="Times"/>
              <a:sym typeface="Times"/>
            </a:endParaRPr>
          </a:p>
          <a:p>
            <a:pPr marL="914400" lvl="0" indent="0" algn="l" rtl="0">
              <a:spcBef>
                <a:spcPts val="0"/>
              </a:spcBef>
              <a:spcAft>
                <a:spcPts val="0"/>
              </a:spcAft>
              <a:buNone/>
            </a:pPr>
            <a:endParaRPr sz="1500">
              <a:solidFill>
                <a:srgbClr val="FF0000"/>
              </a:solidFill>
              <a:latin typeface="Times"/>
              <a:ea typeface="Times"/>
              <a:cs typeface="Times"/>
              <a:sym typeface="Times"/>
            </a:endParaRPr>
          </a:p>
          <a:p>
            <a:pPr marL="457200" lvl="1" indent="0" algn="l" rtl="0">
              <a:lnSpc>
                <a:spcPct val="80000"/>
              </a:lnSpc>
              <a:spcBef>
                <a:spcPts val="600"/>
              </a:spcBef>
              <a:spcAft>
                <a:spcPts val="0"/>
              </a:spcAft>
              <a:buNone/>
            </a:pPr>
            <a:endParaRPr sz="1500">
              <a:solidFill>
                <a:srgbClr val="404041"/>
              </a:solidFill>
              <a:latin typeface="Cambria"/>
              <a:ea typeface="Cambria"/>
              <a:cs typeface="Cambria"/>
              <a:sym typeface="Cambria"/>
            </a:endParaRPr>
          </a:p>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8"/>
          <p:cNvSpPr txBox="1">
            <a:spLocks noGrp="1"/>
          </p:cNvSpPr>
          <p:nvPr>
            <p:ph type="ctrTitle"/>
          </p:nvPr>
        </p:nvSpPr>
        <p:spPr>
          <a:xfrm>
            <a:off x="422000" y="235425"/>
            <a:ext cx="7306500" cy="699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000"/>
              <a:buNone/>
            </a:pPr>
            <a:r>
              <a:rPr lang="en-US" sz="2800">
                <a:latin typeface="Times"/>
                <a:ea typeface="Times"/>
                <a:cs typeface="Times"/>
                <a:sym typeface="Times"/>
              </a:rPr>
              <a:t>Important factors when looking for housing</a:t>
            </a:r>
            <a:endParaRPr sz="2800">
              <a:latin typeface="Times"/>
              <a:ea typeface="Times"/>
              <a:cs typeface="Times"/>
              <a:sym typeface="Times"/>
            </a:endParaRPr>
          </a:p>
        </p:txBody>
      </p:sp>
      <p:sp>
        <p:nvSpPr>
          <p:cNvPr id="229" name="Google Shape;229;p28"/>
          <p:cNvSpPr txBox="1">
            <a:spLocks noGrp="1"/>
          </p:cNvSpPr>
          <p:nvPr>
            <p:ph type="body" idx="1"/>
          </p:nvPr>
        </p:nvSpPr>
        <p:spPr>
          <a:xfrm>
            <a:off x="4814831" y="141472"/>
            <a:ext cx="3700500" cy="2523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r>
              <a:rPr lang="en-US">
                <a:latin typeface="Times"/>
                <a:ea typeface="Times"/>
                <a:cs typeface="Times"/>
                <a:sym typeface="Times"/>
              </a:rPr>
              <a:t>MOVING OFF CAMPUS</a:t>
            </a:r>
            <a:endParaRPr>
              <a:latin typeface="Times"/>
              <a:ea typeface="Times"/>
              <a:cs typeface="Times"/>
              <a:sym typeface="Times"/>
            </a:endParaRPr>
          </a:p>
        </p:txBody>
      </p:sp>
      <p:sp>
        <p:nvSpPr>
          <p:cNvPr id="230" name="Google Shape;230;p28"/>
          <p:cNvSpPr txBox="1">
            <a:spLocks noGrp="1"/>
          </p:cNvSpPr>
          <p:nvPr>
            <p:ph type="body" idx="2"/>
          </p:nvPr>
        </p:nvSpPr>
        <p:spPr>
          <a:xfrm>
            <a:off x="326350" y="1080825"/>
            <a:ext cx="4709400" cy="35337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SzPts val="1800"/>
              <a:buNone/>
            </a:pPr>
            <a:endParaRPr>
              <a:latin typeface="Cambria"/>
              <a:ea typeface="Cambria"/>
              <a:cs typeface="Cambria"/>
              <a:sym typeface="Cambria"/>
            </a:endParaRPr>
          </a:p>
          <a:p>
            <a:pPr marL="457200" lvl="0" indent="-323850" algn="l" rtl="0">
              <a:spcBef>
                <a:spcPts val="0"/>
              </a:spcBef>
              <a:spcAft>
                <a:spcPts val="0"/>
              </a:spcAft>
              <a:buClr>
                <a:srgbClr val="7F7F7F"/>
              </a:buClr>
              <a:buSzPts val="1500"/>
              <a:buFont typeface="Times"/>
              <a:buChar char="●"/>
            </a:pPr>
            <a:r>
              <a:rPr lang="en-US" sz="1500">
                <a:latin typeface="Times"/>
                <a:ea typeface="Times"/>
                <a:cs typeface="Times"/>
                <a:sym typeface="Times"/>
              </a:rPr>
              <a:t>Joint (all tenants sign same lease) or separate lease? </a:t>
            </a:r>
            <a:endParaRPr sz="1500">
              <a:latin typeface="Times"/>
              <a:ea typeface="Times"/>
              <a:cs typeface="Times"/>
              <a:sym typeface="Times"/>
            </a:endParaRPr>
          </a:p>
          <a:p>
            <a:pPr marL="914400" lvl="1" indent="-323850" algn="l" rtl="0">
              <a:spcBef>
                <a:spcPts val="0"/>
              </a:spcBef>
              <a:spcAft>
                <a:spcPts val="0"/>
              </a:spcAft>
              <a:buSzPts val="1500"/>
              <a:buChar char="○"/>
            </a:pPr>
            <a:r>
              <a:rPr lang="en-US" sz="1500" b="1" u="sng">
                <a:latin typeface="Times"/>
                <a:ea typeface="Times"/>
                <a:cs typeface="Times"/>
                <a:sym typeface="Times"/>
              </a:rPr>
              <a:t>Joint</a:t>
            </a:r>
            <a:r>
              <a:rPr lang="en-US" sz="1500">
                <a:latin typeface="Times"/>
                <a:ea typeface="Times"/>
                <a:cs typeface="Times"/>
                <a:sym typeface="Times"/>
              </a:rPr>
              <a:t> or </a:t>
            </a:r>
            <a:r>
              <a:rPr lang="en-US" sz="1500" b="1" u="sng">
                <a:latin typeface="Times"/>
                <a:ea typeface="Times"/>
                <a:cs typeface="Times"/>
                <a:sym typeface="Times"/>
              </a:rPr>
              <a:t>traditional</a:t>
            </a:r>
            <a:r>
              <a:rPr lang="en-US" sz="1500" b="1">
                <a:latin typeface="Times"/>
                <a:ea typeface="Times"/>
                <a:cs typeface="Times"/>
                <a:sym typeface="Times"/>
              </a:rPr>
              <a:t> </a:t>
            </a:r>
            <a:r>
              <a:rPr lang="en-US" sz="1500">
                <a:latin typeface="Times"/>
                <a:ea typeface="Times"/>
                <a:cs typeface="Times"/>
                <a:sym typeface="Times"/>
              </a:rPr>
              <a:t>lease means if someone fails to make rent payments, all residents in the space are penalized (this includes subtenants and guarantors)</a:t>
            </a:r>
            <a:endParaRPr sz="1500">
              <a:latin typeface="Times"/>
              <a:ea typeface="Times"/>
              <a:cs typeface="Times"/>
              <a:sym typeface="Times"/>
            </a:endParaRPr>
          </a:p>
          <a:p>
            <a:pPr marL="914400" lvl="1" indent="-323850" algn="l" rtl="0">
              <a:spcBef>
                <a:spcPts val="0"/>
              </a:spcBef>
              <a:spcAft>
                <a:spcPts val="0"/>
              </a:spcAft>
              <a:buSzPts val="1500"/>
              <a:buChar char="○"/>
            </a:pPr>
            <a:r>
              <a:rPr lang="en-US" sz="1500">
                <a:latin typeface="Times"/>
                <a:ea typeface="Times"/>
                <a:cs typeface="Times"/>
                <a:sym typeface="Times"/>
              </a:rPr>
              <a:t>A </a:t>
            </a:r>
            <a:r>
              <a:rPr lang="en-US" sz="1500" b="1" u="sng">
                <a:latin typeface="Times"/>
                <a:ea typeface="Times"/>
                <a:cs typeface="Times"/>
                <a:sym typeface="Times"/>
              </a:rPr>
              <a:t>separate</a:t>
            </a:r>
            <a:r>
              <a:rPr lang="en-US" sz="1500">
                <a:latin typeface="Times"/>
                <a:ea typeface="Times"/>
                <a:cs typeface="Times"/>
                <a:sym typeface="Times"/>
              </a:rPr>
              <a:t> lease means you are responsible for your portion of the rent only</a:t>
            </a:r>
            <a:endParaRPr sz="1500">
              <a:latin typeface="Times"/>
              <a:ea typeface="Times"/>
              <a:cs typeface="Times"/>
              <a:sym typeface="Times"/>
            </a:endParaRPr>
          </a:p>
          <a:p>
            <a:pPr marL="914400" lvl="1" indent="-323850" algn="l" rtl="0">
              <a:spcBef>
                <a:spcPts val="0"/>
              </a:spcBef>
              <a:spcAft>
                <a:spcPts val="0"/>
              </a:spcAft>
              <a:buSzPts val="1500"/>
              <a:buFont typeface="Times"/>
              <a:buChar char="○"/>
            </a:pPr>
            <a:r>
              <a:rPr lang="en-US" sz="1500">
                <a:latin typeface="Times"/>
                <a:ea typeface="Times"/>
                <a:cs typeface="Times"/>
                <a:sym typeface="Times"/>
              </a:rPr>
              <a:t>Yet, you all will still split the utilities traditionally so choose roommates wisely</a:t>
            </a:r>
            <a:endParaRPr sz="1500">
              <a:latin typeface="Times"/>
              <a:ea typeface="Times"/>
              <a:cs typeface="Times"/>
              <a:sym typeface="Times"/>
            </a:endParaRPr>
          </a:p>
          <a:p>
            <a:pPr marL="0" lvl="0" indent="0" algn="l" rtl="0">
              <a:lnSpc>
                <a:spcPct val="100000"/>
              </a:lnSpc>
              <a:spcBef>
                <a:spcPts val="0"/>
              </a:spcBef>
              <a:spcAft>
                <a:spcPts val="0"/>
              </a:spcAft>
              <a:buNone/>
            </a:pPr>
            <a:endParaRPr sz="1500">
              <a:latin typeface="Times"/>
              <a:ea typeface="Times"/>
              <a:cs typeface="Times"/>
              <a:sym typeface="Times"/>
            </a:endParaRPr>
          </a:p>
          <a:p>
            <a:pPr marL="457200" lvl="0" indent="0" algn="l" rtl="0">
              <a:lnSpc>
                <a:spcPct val="100000"/>
              </a:lnSpc>
              <a:spcBef>
                <a:spcPts val="0"/>
              </a:spcBef>
              <a:spcAft>
                <a:spcPts val="0"/>
              </a:spcAft>
              <a:buNone/>
            </a:pPr>
            <a:endParaRPr sz="1600">
              <a:latin typeface="Times"/>
              <a:ea typeface="Times"/>
              <a:cs typeface="Times"/>
              <a:sym typeface="Times"/>
            </a:endParaRPr>
          </a:p>
        </p:txBody>
      </p:sp>
      <p:sp>
        <p:nvSpPr>
          <p:cNvPr id="231" name="Google Shape;231;p28"/>
          <p:cNvSpPr txBox="1"/>
          <p:nvPr/>
        </p:nvSpPr>
        <p:spPr>
          <a:xfrm>
            <a:off x="5346750" y="1080825"/>
            <a:ext cx="362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32" name="Google Shape;232;p28"/>
          <p:cNvSpPr txBox="1"/>
          <p:nvPr/>
        </p:nvSpPr>
        <p:spPr>
          <a:xfrm>
            <a:off x="5098200" y="1281675"/>
            <a:ext cx="3969300" cy="22626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7F7F7F"/>
              </a:buClr>
              <a:buSzPts val="1500"/>
              <a:buFont typeface="Times"/>
              <a:buChar char="●"/>
            </a:pPr>
            <a:r>
              <a:rPr lang="en-US" sz="1500">
                <a:solidFill>
                  <a:srgbClr val="404041"/>
                </a:solidFill>
                <a:latin typeface="Times"/>
                <a:ea typeface="Times"/>
                <a:cs typeface="Times"/>
                <a:sym typeface="Times"/>
              </a:rPr>
              <a:t>What will you need to sign a lease?</a:t>
            </a:r>
            <a:endParaRPr sz="1500">
              <a:solidFill>
                <a:srgbClr val="404041"/>
              </a:solidFill>
              <a:latin typeface="Times"/>
              <a:ea typeface="Times"/>
              <a:cs typeface="Times"/>
              <a:sym typeface="Times"/>
            </a:endParaRPr>
          </a:p>
          <a:p>
            <a:pPr marL="914400" lvl="1" indent="-323850" algn="l" rtl="0">
              <a:spcBef>
                <a:spcPts val="0"/>
              </a:spcBef>
              <a:spcAft>
                <a:spcPts val="0"/>
              </a:spcAft>
              <a:buClr>
                <a:srgbClr val="404041"/>
              </a:buClr>
              <a:buSzPts val="1500"/>
              <a:buFont typeface="Times"/>
              <a:buChar char="○"/>
            </a:pPr>
            <a:r>
              <a:rPr lang="en-US" sz="1500">
                <a:solidFill>
                  <a:srgbClr val="404041"/>
                </a:solidFill>
                <a:latin typeface="Times"/>
                <a:ea typeface="Times"/>
                <a:cs typeface="Times"/>
                <a:sym typeface="Times"/>
              </a:rPr>
              <a:t>A guarantor is a person that agrees to pay your rent if you fail to pay. </a:t>
            </a:r>
            <a:endParaRPr sz="1500">
              <a:solidFill>
                <a:srgbClr val="404041"/>
              </a:solidFill>
              <a:latin typeface="Times"/>
              <a:ea typeface="Times"/>
              <a:cs typeface="Times"/>
              <a:sym typeface="Times"/>
            </a:endParaRPr>
          </a:p>
          <a:p>
            <a:pPr marL="914400" lvl="1" indent="-323850" algn="l" rtl="0">
              <a:spcBef>
                <a:spcPts val="0"/>
              </a:spcBef>
              <a:spcAft>
                <a:spcPts val="0"/>
              </a:spcAft>
              <a:buClr>
                <a:srgbClr val="404041"/>
              </a:buClr>
              <a:buSzPts val="1500"/>
              <a:buFont typeface="Times"/>
              <a:buChar char="○"/>
            </a:pPr>
            <a:r>
              <a:rPr lang="en-US" sz="1500">
                <a:solidFill>
                  <a:srgbClr val="404041"/>
                </a:solidFill>
                <a:latin typeface="Times"/>
                <a:ea typeface="Times"/>
                <a:cs typeface="Times"/>
                <a:sym typeface="Times"/>
              </a:rPr>
              <a:t>Guarantors will be required to have stable income and good credit. </a:t>
            </a:r>
            <a:endParaRPr sz="1500">
              <a:solidFill>
                <a:srgbClr val="404041"/>
              </a:solidFill>
              <a:latin typeface="Times"/>
              <a:ea typeface="Times"/>
              <a:cs typeface="Times"/>
              <a:sym typeface="Times"/>
            </a:endParaRPr>
          </a:p>
          <a:p>
            <a:pPr marL="914400" lvl="1" indent="-323850" algn="l" rtl="0">
              <a:spcBef>
                <a:spcPts val="0"/>
              </a:spcBef>
              <a:spcAft>
                <a:spcPts val="0"/>
              </a:spcAft>
              <a:buClr>
                <a:srgbClr val="404041"/>
              </a:buClr>
              <a:buSzPts val="1500"/>
              <a:buFont typeface="Times"/>
              <a:buChar char="○"/>
            </a:pPr>
            <a:r>
              <a:rPr lang="en-US" sz="1500">
                <a:solidFill>
                  <a:srgbClr val="404041"/>
                </a:solidFill>
                <a:latin typeface="Times"/>
                <a:ea typeface="Times"/>
                <a:cs typeface="Times"/>
                <a:sym typeface="Times"/>
              </a:rPr>
              <a:t>If unable to obtain a guarantor, tenants often can pay a deposit of two month's rent at the time of signing the lease. </a:t>
            </a:r>
            <a:endParaRPr>
              <a:latin typeface="Times"/>
              <a:ea typeface="Times"/>
              <a:cs typeface="Times"/>
              <a:sym typeface="Time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1"/>
          <p:cNvSpPr txBox="1">
            <a:spLocks noGrp="1"/>
          </p:cNvSpPr>
          <p:nvPr>
            <p:ph type="title"/>
          </p:nvPr>
        </p:nvSpPr>
        <p:spPr>
          <a:xfrm>
            <a:off x="506700" y="1561850"/>
            <a:ext cx="8427000" cy="1689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600"/>
              <a:buNone/>
            </a:pPr>
            <a:r>
              <a:rPr lang="en-US" sz="3600">
                <a:latin typeface="Times"/>
                <a:ea typeface="Times"/>
                <a:cs typeface="Times"/>
                <a:sym typeface="Times"/>
              </a:rPr>
              <a:t>Financial Aid: </a:t>
            </a:r>
            <a:br>
              <a:rPr lang="en-US" sz="3600">
                <a:latin typeface="Times"/>
                <a:ea typeface="Times"/>
                <a:cs typeface="Times"/>
                <a:sym typeface="Times"/>
              </a:rPr>
            </a:br>
            <a:r>
              <a:rPr lang="en-US" sz="3600">
                <a:latin typeface="Times"/>
                <a:ea typeface="Times"/>
                <a:cs typeface="Times"/>
                <a:sym typeface="Times"/>
              </a:rPr>
              <a:t>What aid goes toward my refund so I live off-campus? </a:t>
            </a:r>
            <a:endParaRPr sz="3600">
              <a:latin typeface="Times"/>
              <a:ea typeface="Times"/>
              <a:cs typeface="Times"/>
              <a:sym typeface="Time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9"/>
          <p:cNvSpPr txBox="1">
            <a:spLocks noGrp="1"/>
          </p:cNvSpPr>
          <p:nvPr>
            <p:ph type="ctrTitle"/>
          </p:nvPr>
        </p:nvSpPr>
        <p:spPr>
          <a:xfrm>
            <a:off x="155319" y="188327"/>
            <a:ext cx="7095300" cy="699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04041"/>
              </a:buClr>
              <a:buSzPts val="2700"/>
              <a:buFont typeface="Cambria"/>
              <a:buNone/>
            </a:pPr>
            <a:r>
              <a:rPr lang="en-US" sz="2800">
                <a:latin typeface="Times"/>
                <a:ea typeface="Times"/>
                <a:cs typeface="Times"/>
                <a:sym typeface="Times"/>
              </a:rPr>
              <a:t>Important factors when looking for housing</a:t>
            </a:r>
            <a:endParaRPr sz="2800">
              <a:latin typeface="Times"/>
              <a:ea typeface="Times"/>
              <a:cs typeface="Times"/>
              <a:sym typeface="Times"/>
            </a:endParaRPr>
          </a:p>
        </p:txBody>
      </p:sp>
      <p:sp>
        <p:nvSpPr>
          <p:cNvPr id="239" name="Google Shape;239;p29"/>
          <p:cNvSpPr txBox="1">
            <a:spLocks noGrp="1"/>
          </p:cNvSpPr>
          <p:nvPr>
            <p:ph type="body" idx="1"/>
          </p:nvPr>
        </p:nvSpPr>
        <p:spPr>
          <a:xfrm>
            <a:off x="5060931" y="188322"/>
            <a:ext cx="3700500" cy="252300"/>
          </a:xfrm>
          <a:prstGeom prst="rect">
            <a:avLst/>
          </a:prstGeom>
          <a:noFill/>
          <a:ln>
            <a:noFill/>
          </a:ln>
        </p:spPr>
        <p:txBody>
          <a:bodyPr spcFirstLastPara="1" wrap="square" lIns="91425" tIns="45700" rIns="91425" bIns="45700" anchor="t" anchorCtr="0">
            <a:noAutofit/>
          </a:bodyPr>
          <a:lstStyle/>
          <a:p>
            <a:pPr marL="457200" lvl="0" indent="-228600" algn="r" rtl="0">
              <a:lnSpc>
                <a:spcPct val="100000"/>
              </a:lnSpc>
              <a:spcBef>
                <a:spcPts val="0"/>
              </a:spcBef>
              <a:spcAft>
                <a:spcPts val="0"/>
              </a:spcAft>
              <a:buSzPts val="1100"/>
              <a:buNone/>
            </a:pPr>
            <a:r>
              <a:rPr lang="en-US">
                <a:latin typeface="Times"/>
                <a:ea typeface="Times"/>
                <a:cs typeface="Times"/>
                <a:sym typeface="Times"/>
              </a:rPr>
              <a:t>MOVING OFF CAMPUS</a:t>
            </a:r>
            <a:endParaRPr>
              <a:latin typeface="Times"/>
              <a:ea typeface="Times"/>
              <a:cs typeface="Times"/>
              <a:sym typeface="Times"/>
            </a:endParaRPr>
          </a:p>
          <a:p>
            <a:pPr marL="0" lvl="0" indent="0" algn="r" rtl="0">
              <a:lnSpc>
                <a:spcPct val="100000"/>
              </a:lnSpc>
              <a:spcBef>
                <a:spcPts val="0"/>
              </a:spcBef>
              <a:spcAft>
                <a:spcPts val="0"/>
              </a:spcAft>
              <a:buSzPts val="1100"/>
              <a:buNone/>
            </a:pPr>
            <a:endParaRPr>
              <a:latin typeface="Times"/>
              <a:ea typeface="Times"/>
              <a:cs typeface="Times"/>
              <a:sym typeface="Times"/>
            </a:endParaRPr>
          </a:p>
        </p:txBody>
      </p:sp>
      <p:sp>
        <p:nvSpPr>
          <p:cNvPr id="240" name="Google Shape;240;p29"/>
          <p:cNvSpPr txBox="1">
            <a:spLocks noGrp="1"/>
          </p:cNvSpPr>
          <p:nvPr>
            <p:ph type="body" idx="2"/>
          </p:nvPr>
        </p:nvSpPr>
        <p:spPr>
          <a:xfrm>
            <a:off x="564150" y="887400"/>
            <a:ext cx="3127800" cy="336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sz="1600">
              <a:latin typeface="Cambria"/>
              <a:ea typeface="Cambria"/>
              <a:cs typeface="Cambria"/>
              <a:sym typeface="Cambria"/>
            </a:endParaRPr>
          </a:p>
          <a:p>
            <a:pPr marL="914400" lvl="0" indent="0" algn="l" rtl="0">
              <a:lnSpc>
                <a:spcPct val="100000"/>
              </a:lnSpc>
              <a:spcBef>
                <a:spcPts val="0"/>
              </a:spcBef>
              <a:spcAft>
                <a:spcPts val="0"/>
              </a:spcAft>
              <a:buSzPts val="1800"/>
              <a:buNone/>
            </a:pPr>
            <a:endParaRPr sz="1600">
              <a:latin typeface="Cambria"/>
              <a:ea typeface="Cambria"/>
              <a:cs typeface="Cambria"/>
              <a:sym typeface="Cambria"/>
            </a:endParaRPr>
          </a:p>
        </p:txBody>
      </p:sp>
      <p:sp>
        <p:nvSpPr>
          <p:cNvPr id="241" name="Google Shape;241;p29"/>
          <p:cNvSpPr txBox="1"/>
          <p:nvPr/>
        </p:nvSpPr>
        <p:spPr>
          <a:xfrm>
            <a:off x="193600" y="1176425"/>
            <a:ext cx="4544700" cy="235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500">
              <a:solidFill>
                <a:srgbClr val="404041"/>
              </a:solidFill>
              <a:latin typeface="Cambria"/>
              <a:ea typeface="Cambria"/>
              <a:cs typeface="Cambria"/>
              <a:sym typeface="Cambria"/>
            </a:endParaRPr>
          </a:p>
          <a:p>
            <a:pPr marL="457200" lvl="0" indent="-330200" algn="l" rtl="0">
              <a:spcBef>
                <a:spcPts val="0"/>
              </a:spcBef>
              <a:spcAft>
                <a:spcPts val="0"/>
              </a:spcAft>
              <a:buClr>
                <a:srgbClr val="888888"/>
              </a:buClr>
              <a:buSzPts val="1600"/>
              <a:buFont typeface="Times"/>
              <a:buChar char="●"/>
            </a:pPr>
            <a:r>
              <a:rPr lang="en-US" sz="1600">
                <a:solidFill>
                  <a:srgbClr val="404041"/>
                </a:solidFill>
                <a:latin typeface="Times"/>
                <a:ea typeface="Times"/>
                <a:cs typeface="Times"/>
                <a:sym typeface="Times"/>
              </a:rPr>
              <a:t>Don’t sign anything until everyone you want to live with is ready to sign! </a:t>
            </a:r>
            <a:endParaRPr sz="1600">
              <a:solidFill>
                <a:srgbClr val="404041"/>
              </a:solidFill>
              <a:latin typeface="Times"/>
              <a:ea typeface="Times"/>
              <a:cs typeface="Times"/>
              <a:sym typeface="Times"/>
            </a:endParaRPr>
          </a:p>
          <a:p>
            <a:pPr marL="914400" lvl="1" indent="-330200" algn="l" rtl="0">
              <a:spcBef>
                <a:spcPts val="0"/>
              </a:spcBef>
              <a:spcAft>
                <a:spcPts val="0"/>
              </a:spcAft>
              <a:buClr>
                <a:srgbClr val="404041"/>
              </a:buClr>
              <a:buSzPts val="1600"/>
              <a:buFont typeface="Times"/>
              <a:buChar char="○"/>
            </a:pPr>
            <a:r>
              <a:rPr lang="en-US" sz="1600">
                <a:solidFill>
                  <a:srgbClr val="404041"/>
                </a:solidFill>
                <a:latin typeface="Times"/>
                <a:ea typeface="Times"/>
                <a:cs typeface="Times"/>
                <a:sym typeface="Times"/>
              </a:rPr>
              <a:t>You are bound (meaning the landlord can enforce the lease against you) as soon as you sign, even if your intended roommates don’t end up signing</a:t>
            </a:r>
            <a:endParaRPr sz="1600">
              <a:solidFill>
                <a:srgbClr val="404041"/>
              </a:solidFill>
              <a:latin typeface="Times"/>
              <a:ea typeface="Times"/>
              <a:cs typeface="Times"/>
              <a:sym typeface="Times"/>
            </a:endParaRPr>
          </a:p>
          <a:p>
            <a:pPr marL="0" lvl="0" indent="0" algn="l" rtl="0">
              <a:spcBef>
                <a:spcPts val="0"/>
              </a:spcBef>
              <a:spcAft>
                <a:spcPts val="0"/>
              </a:spcAft>
              <a:buNone/>
            </a:pPr>
            <a:endParaRPr sz="1600">
              <a:solidFill>
                <a:srgbClr val="404041"/>
              </a:solidFill>
              <a:latin typeface="Times"/>
              <a:ea typeface="Times"/>
              <a:cs typeface="Times"/>
              <a:sym typeface="Times"/>
            </a:endParaRPr>
          </a:p>
          <a:p>
            <a:pPr marL="0" lvl="0" indent="0" algn="l" rtl="0">
              <a:spcBef>
                <a:spcPts val="0"/>
              </a:spcBef>
              <a:spcAft>
                <a:spcPts val="0"/>
              </a:spcAft>
              <a:buNone/>
            </a:pPr>
            <a:endParaRPr>
              <a:latin typeface="Times"/>
              <a:ea typeface="Times"/>
              <a:cs typeface="Times"/>
              <a:sym typeface="Times"/>
            </a:endParaRPr>
          </a:p>
        </p:txBody>
      </p:sp>
      <p:sp>
        <p:nvSpPr>
          <p:cNvPr id="242" name="Google Shape;242;p29"/>
          <p:cNvSpPr txBox="1"/>
          <p:nvPr/>
        </p:nvSpPr>
        <p:spPr>
          <a:xfrm>
            <a:off x="5241525" y="1465825"/>
            <a:ext cx="3519900" cy="1908600"/>
          </a:xfrm>
          <a:prstGeom prst="rect">
            <a:avLst/>
          </a:prstGeom>
          <a:noFill/>
          <a:ln>
            <a:noFill/>
          </a:ln>
        </p:spPr>
        <p:txBody>
          <a:bodyPr spcFirstLastPara="1" wrap="square" lIns="91425" tIns="91425" rIns="91425" bIns="91425" anchor="t" anchorCtr="0">
            <a:spAutoFit/>
          </a:bodyPr>
          <a:lstStyle/>
          <a:p>
            <a:pPr marL="342900" lvl="0" indent="-338772" algn="l" rtl="0">
              <a:spcBef>
                <a:spcPts val="0"/>
              </a:spcBef>
              <a:spcAft>
                <a:spcPts val="0"/>
              </a:spcAft>
              <a:buClr>
                <a:srgbClr val="888888"/>
              </a:buClr>
              <a:buSzPts val="1600"/>
              <a:buFont typeface="Times"/>
              <a:buChar char="●"/>
            </a:pPr>
            <a:r>
              <a:rPr lang="en-US" sz="1600">
                <a:solidFill>
                  <a:srgbClr val="404041"/>
                </a:solidFill>
                <a:latin typeface="Times"/>
                <a:ea typeface="Times"/>
                <a:cs typeface="Times"/>
                <a:sym typeface="Times"/>
              </a:rPr>
              <a:t>Go to Student Legal Services for a </a:t>
            </a:r>
            <a:r>
              <a:rPr lang="en-US" sz="1600" u="sng">
                <a:solidFill>
                  <a:schemeClr val="hlink"/>
                </a:solidFill>
                <a:latin typeface="Times"/>
                <a:ea typeface="Times"/>
                <a:cs typeface="Times"/>
                <a:sym typeface="Times"/>
                <a:hlinkClick r:id="rId3"/>
              </a:rPr>
              <a:t>FREE lease analysis</a:t>
            </a:r>
            <a:r>
              <a:rPr lang="en-US" sz="1600">
                <a:solidFill>
                  <a:srgbClr val="404041"/>
                </a:solidFill>
                <a:latin typeface="Times"/>
                <a:ea typeface="Times"/>
                <a:cs typeface="Times"/>
                <a:sym typeface="Times"/>
              </a:rPr>
              <a:t> before you sign a lease</a:t>
            </a:r>
            <a:endParaRPr sz="1600">
              <a:solidFill>
                <a:srgbClr val="404041"/>
              </a:solidFill>
              <a:latin typeface="Times"/>
              <a:ea typeface="Times"/>
              <a:cs typeface="Times"/>
              <a:sym typeface="Times"/>
            </a:endParaRPr>
          </a:p>
          <a:p>
            <a:pPr marL="342900" lvl="0" indent="-338772" algn="l" rtl="0">
              <a:spcBef>
                <a:spcPts val="0"/>
              </a:spcBef>
              <a:spcAft>
                <a:spcPts val="0"/>
              </a:spcAft>
              <a:buClr>
                <a:srgbClr val="888888"/>
              </a:buClr>
              <a:buSzPts val="1600"/>
              <a:buFont typeface="Times"/>
              <a:buChar char="●"/>
            </a:pPr>
            <a:r>
              <a:rPr lang="en-US" sz="1600">
                <a:solidFill>
                  <a:srgbClr val="404041"/>
                </a:solidFill>
                <a:latin typeface="Times"/>
                <a:ea typeface="Times"/>
                <a:cs typeface="Times"/>
                <a:sym typeface="Times"/>
              </a:rPr>
              <a:t>Please search for housing within your means and budget! </a:t>
            </a:r>
            <a:endParaRPr sz="1600">
              <a:solidFill>
                <a:srgbClr val="404041"/>
              </a:solidFill>
              <a:latin typeface="Times"/>
              <a:ea typeface="Times"/>
              <a:cs typeface="Times"/>
              <a:sym typeface="Times"/>
            </a:endParaRPr>
          </a:p>
          <a:p>
            <a:pPr marL="457200" lvl="0" indent="0" algn="l" rtl="0">
              <a:spcBef>
                <a:spcPts val="0"/>
              </a:spcBef>
              <a:spcAft>
                <a:spcPts val="0"/>
              </a:spcAft>
              <a:buNone/>
            </a:pPr>
            <a:endParaRPr sz="1600">
              <a:solidFill>
                <a:srgbClr val="404041"/>
              </a:solidFill>
              <a:latin typeface="Times"/>
              <a:ea typeface="Times"/>
              <a:cs typeface="Times"/>
              <a:sym typeface="Times"/>
            </a:endParaRPr>
          </a:p>
          <a:p>
            <a:pPr marL="0" lvl="0" indent="0" algn="l" rtl="0">
              <a:spcBef>
                <a:spcPts val="0"/>
              </a:spcBef>
              <a:spcAft>
                <a:spcPts val="0"/>
              </a:spcAft>
              <a:buNone/>
            </a:pPr>
            <a:endParaRPr sz="1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0"/>
          <p:cNvSpPr txBox="1">
            <a:spLocks noGrp="1"/>
          </p:cNvSpPr>
          <p:nvPr>
            <p:ph type="ctrTitle"/>
          </p:nvPr>
        </p:nvSpPr>
        <p:spPr>
          <a:xfrm>
            <a:off x="437923" y="108126"/>
            <a:ext cx="6171277" cy="6990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04041"/>
              </a:buClr>
              <a:buSzPts val="3000"/>
              <a:buFont typeface="Arial"/>
              <a:buNone/>
            </a:pPr>
            <a:r>
              <a:rPr lang="en-US" sz="2800">
                <a:latin typeface="Times"/>
                <a:ea typeface="Times"/>
                <a:cs typeface="Times"/>
                <a:sym typeface="Times"/>
              </a:rPr>
              <a:t>Other Needs to Consider and Budget</a:t>
            </a:r>
            <a:endParaRPr sz="2800">
              <a:latin typeface="Times"/>
              <a:ea typeface="Times"/>
              <a:cs typeface="Times"/>
              <a:sym typeface="Times"/>
            </a:endParaRPr>
          </a:p>
        </p:txBody>
      </p:sp>
      <p:sp>
        <p:nvSpPr>
          <p:cNvPr id="249" name="Google Shape;249;p30"/>
          <p:cNvSpPr txBox="1">
            <a:spLocks noGrp="1"/>
          </p:cNvSpPr>
          <p:nvPr>
            <p:ph type="body" idx="2"/>
          </p:nvPr>
        </p:nvSpPr>
        <p:spPr>
          <a:xfrm>
            <a:off x="529600" y="966050"/>
            <a:ext cx="8015700" cy="3175500"/>
          </a:xfrm>
          <a:prstGeom prst="rect">
            <a:avLst/>
          </a:prstGeom>
          <a:noFill/>
          <a:ln>
            <a:noFill/>
          </a:ln>
        </p:spPr>
        <p:txBody>
          <a:bodyPr spcFirstLastPara="1" wrap="square" lIns="91425" tIns="45700" rIns="91425" bIns="45700" anchor="t" anchorCtr="0">
            <a:noAutofit/>
          </a:bodyPr>
          <a:lstStyle/>
          <a:p>
            <a:pPr marL="285750" lvl="0" indent="-266700" algn="l" rtl="0">
              <a:lnSpc>
                <a:spcPct val="100000"/>
              </a:lnSpc>
              <a:spcBef>
                <a:spcPts val="0"/>
              </a:spcBef>
              <a:spcAft>
                <a:spcPts val="0"/>
              </a:spcAft>
              <a:buClr>
                <a:srgbClr val="7F7F7F"/>
              </a:buClr>
              <a:buSzPts val="1500"/>
              <a:buFont typeface="Times"/>
              <a:buChar char="●"/>
            </a:pPr>
            <a:r>
              <a:rPr lang="en-US" sz="1500">
                <a:solidFill>
                  <a:srgbClr val="444444"/>
                </a:solidFill>
                <a:latin typeface="Times"/>
                <a:ea typeface="Times"/>
                <a:cs typeface="Times"/>
                <a:sym typeface="Times"/>
              </a:rPr>
              <a:t>Aid Disbursement, Rent &amp; Budgeting </a:t>
            </a:r>
            <a:endParaRPr sz="1500">
              <a:solidFill>
                <a:srgbClr val="444444"/>
              </a:solidFill>
              <a:latin typeface="Times"/>
              <a:ea typeface="Times"/>
              <a:cs typeface="Times"/>
              <a:sym typeface="Times"/>
            </a:endParaRPr>
          </a:p>
          <a:p>
            <a:pPr marL="857250" lvl="1" indent="-323850" algn="l" rtl="0">
              <a:lnSpc>
                <a:spcPct val="100000"/>
              </a:lnSpc>
              <a:spcBef>
                <a:spcPts val="0"/>
              </a:spcBef>
              <a:spcAft>
                <a:spcPts val="0"/>
              </a:spcAft>
              <a:buClr>
                <a:srgbClr val="444444"/>
              </a:buClr>
              <a:buSzPts val="1500"/>
              <a:buFont typeface="Times"/>
              <a:buChar char="○"/>
            </a:pPr>
            <a:r>
              <a:rPr lang="en-US" sz="1500">
                <a:solidFill>
                  <a:srgbClr val="444444"/>
                </a:solidFill>
                <a:latin typeface="Times"/>
                <a:ea typeface="Times"/>
                <a:cs typeface="Times"/>
                <a:sym typeface="Times"/>
              </a:rPr>
              <a:t>Save part of last semester's refund to pay for August &amp; September? Work during the summer? Pay rent with refund only &amp; work for other expenses?</a:t>
            </a:r>
            <a:endParaRPr sz="1500">
              <a:solidFill>
                <a:srgbClr val="444444"/>
              </a:solidFill>
              <a:latin typeface="Times"/>
              <a:ea typeface="Times"/>
              <a:cs typeface="Times"/>
              <a:sym typeface="Times"/>
            </a:endParaRPr>
          </a:p>
          <a:p>
            <a:pPr marL="285750" lvl="0" indent="-279400" algn="l" rtl="0">
              <a:lnSpc>
                <a:spcPct val="100000"/>
              </a:lnSpc>
              <a:spcBef>
                <a:spcPts val="0"/>
              </a:spcBef>
              <a:spcAft>
                <a:spcPts val="0"/>
              </a:spcAft>
              <a:buClr>
                <a:srgbClr val="7F7F7F"/>
              </a:buClr>
              <a:buSzPts val="1500"/>
              <a:buFont typeface="Times"/>
              <a:buChar char="●"/>
            </a:pPr>
            <a:r>
              <a:rPr lang="en-US" sz="1500">
                <a:solidFill>
                  <a:srgbClr val="444444"/>
                </a:solidFill>
                <a:latin typeface="Times"/>
                <a:ea typeface="Times"/>
                <a:cs typeface="Times"/>
                <a:sym typeface="Times"/>
              </a:rPr>
              <a:t>Other Bills </a:t>
            </a:r>
            <a:endParaRPr sz="1500">
              <a:solidFill>
                <a:srgbClr val="444444"/>
              </a:solidFill>
              <a:latin typeface="Times"/>
              <a:ea typeface="Times"/>
              <a:cs typeface="Times"/>
              <a:sym typeface="Times"/>
            </a:endParaRPr>
          </a:p>
          <a:p>
            <a:pPr marL="857250" lvl="1" indent="-323850" algn="l" rtl="0">
              <a:lnSpc>
                <a:spcPct val="100000"/>
              </a:lnSpc>
              <a:spcBef>
                <a:spcPts val="0"/>
              </a:spcBef>
              <a:spcAft>
                <a:spcPts val="0"/>
              </a:spcAft>
              <a:buClr>
                <a:srgbClr val="444444"/>
              </a:buClr>
              <a:buSzPts val="1500"/>
              <a:buFont typeface="Times"/>
              <a:buChar char="○"/>
            </a:pPr>
            <a:r>
              <a:rPr lang="en-US" sz="1500">
                <a:solidFill>
                  <a:srgbClr val="444444"/>
                </a:solidFill>
                <a:latin typeface="Times"/>
                <a:ea typeface="Times"/>
                <a:cs typeface="Times"/>
                <a:sym typeface="Times"/>
              </a:rPr>
              <a:t>Electric/gas deposit? Monthly bills split or solo? Phone? Internet? Water?  </a:t>
            </a:r>
            <a:endParaRPr sz="1500">
              <a:solidFill>
                <a:srgbClr val="444444"/>
              </a:solidFill>
              <a:latin typeface="Times"/>
              <a:ea typeface="Times"/>
              <a:cs typeface="Times"/>
              <a:sym typeface="Times"/>
            </a:endParaRPr>
          </a:p>
          <a:p>
            <a:pPr marL="285750" lvl="0" indent="-266700" algn="l" rtl="0">
              <a:lnSpc>
                <a:spcPct val="100000"/>
              </a:lnSpc>
              <a:spcBef>
                <a:spcPts val="0"/>
              </a:spcBef>
              <a:spcAft>
                <a:spcPts val="0"/>
              </a:spcAft>
              <a:buClr>
                <a:srgbClr val="7F7F7F"/>
              </a:buClr>
              <a:buSzPts val="1500"/>
              <a:buFont typeface="Times"/>
              <a:buChar char="●"/>
            </a:pPr>
            <a:r>
              <a:rPr lang="en-US" sz="1500">
                <a:solidFill>
                  <a:srgbClr val="444444"/>
                </a:solidFill>
                <a:latin typeface="Times"/>
                <a:ea typeface="Times"/>
                <a:cs typeface="Times"/>
                <a:sym typeface="Times"/>
              </a:rPr>
              <a:t>Food: </a:t>
            </a:r>
            <a:endParaRPr sz="1500">
              <a:solidFill>
                <a:srgbClr val="444444"/>
              </a:solidFill>
              <a:latin typeface="Times"/>
              <a:ea typeface="Times"/>
              <a:cs typeface="Times"/>
              <a:sym typeface="Times"/>
            </a:endParaRPr>
          </a:p>
          <a:p>
            <a:pPr marL="857250" lvl="1" indent="-323850" algn="l" rtl="0">
              <a:lnSpc>
                <a:spcPct val="100000"/>
              </a:lnSpc>
              <a:spcBef>
                <a:spcPts val="0"/>
              </a:spcBef>
              <a:spcAft>
                <a:spcPts val="0"/>
              </a:spcAft>
              <a:buClr>
                <a:srgbClr val="444444"/>
              </a:buClr>
              <a:buSzPts val="1500"/>
              <a:buFont typeface="Times"/>
              <a:buChar char="○"/>
            </a:pPr>
            <a:r>
              <a:rPr lang="en-US" sz="1500">
                <a:solidFill>
                  <a:srgbClr val="444444"/>
                </a:solidFill>
                <a:latin typeface="Times"/>
                <a:ea typeface="Times"/>
                <a:cs typeface="Times"/>
                <a:sym typeface="Times"/>
              </a:rPr>
              <a:t>Meal plan? Eating out? Campus Access? Pet food?</a:t>
            </a:r>
            <a:endParaRPr sz="1500">
              <a:latin typeface="Times"/>
              <a:ea typeface="Times"/>
              <a:cs typeface="Times"/>
              <a:sym typeface="Times"/>
            </a:endParaRPr>
          </a:p>
          <a:p>
            <a:pPr marL="857250" lvl="1" indent="-323850" algn="l" rtl="0">
              <a:lnSpc>
                <a:spcPct val="100000"/>
              </a:lnSpc>
              <a:spcBef>
                <a:spcPts val="0"/>
              </a:spcBef>
              <a:spcAft>
                <a:spcPts val="0"/>
              </a:spcAft>
              <a:buClr>
                <a:srgbClr val="444444"/>
              </a:buClr>
              <a:buSzPts val="1500"/>
              <a:buFont typeface="Times"/>
              <a:buChar char="○"/>
            </a:pPr>
            <a:r>
              <a:rPr lang="en-US" sz="1500" u="sng">
                <a:solidFill>
                  <a:schemeClr val="hlink"/>
                </a:solidFill>
                <a:latin typeface="Times"/>
                <a:ea typeface="Times"/>
                <a:cs typeface="Times"/>
                <a:sym typeface="Times"/>
                <a:hlinkClick r:id="rId3"/>
              </a:rPr>
              <a:t>Crimson Cupboard</a:t>
            </a:r>
            <a:endParaRPr sz="1500">
              <a:solidFill>
                <a:srgbClr val="FF0000"/>
              </a:solidFill>
              <a:latin typeface="Times"/>
              <a:ea typeface="Times"/>
              <a:cs typeface="Times"/>
              <a:sym typeface="Times"/>
            </a:endParaRPr>
          </a:p>
          <a:p>
            <a:pPr marL="857250" lvl="1" indent="-323850" algn="l" rtl="0">
              <a:lnSpc>
                <a:spcPct val="100000"/>
              </a:lnSpc>
              <a:spcBef>
                <a:spcPts val="0"/>
              </a:spcBef>
              <a:spcAft>
                <a:spcPts val="0"/>
              </a:spcAft>
              <a:buClr>
                <a:srgbClr val="3F3F3F"/>
              </a:buClr>
              <a:buSzPts val="1500"/>
              <a:buFont typeface="Times"/>
              <a:buChar char="○"/>
            </a:pPr>
            <a:r>
              <a:rPr lang="en-US" sz="1500" u="sng">
                <a:solidFill>
                  <a:schemeClr val="hlink"/>
                </a:solidFill>
                <a:latin typeface="Times"/>
                <a:ea typeface="Times"/>
                <a:cs typeface="Times"/>
                <a:sym typeface="Times"/>
                <a:hlinkClick r:id="rId4"/>
              </a:rPr>
              <a:t>Request Meal Points</a:t>
            </a:r>
            <a:endParaRPr sz="1500">
              <a:solidFill>
                <a:srgbClr val="3F3F3F"/>
              </a:solidFill>
              <a:latin typeface="Times"/>
              <a:ea typeface="Times"/>
              <a:cs typeface="Times"/>
              <a:sym typeface="Times"/>
            </a:endParaRPr>
          </a:p>
          <a:p>
            <a:pPr marL="285750" lvl="0" indent="-266700" algn="l" rtl="0">
              <a:lnSpc>
                <a:spcPct val="100000"/>
              </a:lnSpc>
              <a:spcBef>
                <a:spcPts val="0"/>
              </a:spcBef>
              <a:spcAft>
                <a:spcPts val="0"/>
              </a:spcAft>
              <a:buClr>
                <a:srgbClr val="7F7F7F"/>
              </a:buClr>
              <a:buSzPts val="1500"/>
              <a:buFont typeface="Times"/>
              <a:buChar char="●"/>
            </a:pPr>
            <a:r>
              <a:rPr lang="en-US" sz="1500">
                <a:solidFill>
                  <a:srgbClr val="444444"/>
                </a:solidFill>
                <a:latin typeface="Times"/>
                <a:ea typeface="Times"/>
                <a:cs typeface="Times"/>
                <a:sym typeface="Times"/>
              </a:rPr>
              <a:t>Transportation: </a:t>
            </a:r>
            <a:endParaRPr sz="1500">
              <a:solidFill>
                <a:srgbClr val="444444"/>
              </a:solidFill>
              <a:latin typeface="Times"/>
              <a:ea typeface="Times"/>
              <a:cs typeface="Times"/>
              <a:sym typeface="Times"/>
            </a:endParaRPr>
          </a:p>
          <a:p>
            <a:pPr marL="857250" lvl="1" indent="-323850" algn="l" rtl="0">
              <a:lnSpc>
                <a:spcPct val="100000"/>
              </a:lnSpc>
              <a:spcBef>
                <a:spcPts val="0"/>
              </a:spcBef>
              <a:spcAft>
                <a:spcPts val="0"/>
              </a:spcAft>
              <a:buClr>
                <a:srgbClr val="444444"/>
              </a:buClr>
              <a:buSzPts val="1500"/>
              <a:buFont typeface="Times"/>
              <a:buChar char="○"/>
            </a:pPr>
            <a:r>
              <a:rPr lang="en-US" sz="1500">
                <a:solidFill>
                  <a:srgbClr val="444444"/>
                </a:solidFill>
                <a:latin typeface="Times"/>
                <a:ea typeface="Times"/>
                <a:cs typeface="Times"/>
                <a:sym typeface="Times"/>
              </a:rPr>
              <a:t>Car, bus or foot? Car insurance? Maintenance? Shuttle offered?</a:t>
            </a:r>
            <a:endParaRPr sz="1500">
              <a:solidFill>
                <a:srgbClr val="444444"/>
              </a:solidFill>
              <a:latin typeface="Times"/>
              <a:ea typeface="Times"/>
              <a:cs typeface="Times"/>
              <a:sym typeface="Times"/>
            </a:endParaRPr>
          </a:p>
          <a:p>
            <a:pPr marL="285750" lvl="0" indent="-266700" algn="l" rtl="0">
              <a:lnSpc>
                <a:spcPct val="100000"/>
              </a:lnSpc>
              <a:spcBef>
                <a:spcPts val="0"/>
              </a:spcBef>
              <a:spcAft>
                <a:spcPts val="0"/>
              </a:spcAft>
              <a:buClr>
                <a:srgbClr val="7F7F7F"/>
              </a:buClr>
              <a:buSzPts val="1500"/>
              <a:buFont typeface="Times"/>
              <a:buChar char="●"/>
            </a:pPr>
            <a:r>
              <a:rPr lang="en-US" sz="1500">
                <a:solidFill>
                  <a:srgbClr val="444444"/>
                </a:solidFill>
                <a:latin typeface="Times"/>
                <a:ea typeface="Times"/>
                <a:cs typeface="Times"/>
                <a:sym typeface="Times"/>
              </a:rPr>
              <a:t>Books: </a:t>
            </a:r>
            <a:endParaRPr sz="1500">
              <a:solidFill>
                <a:srgbClr val="444444"/>
              </a:solidFill>
              <a:latin typeface="Times"/>
              <a:ea typeface="Times"/>
              <a:cs typeface="Times"/>
              <a:sym typeface="Times"/>
            </a:endParaRPr>
          </a:p>
          <a:p>
            <a:pPr marL="857250" lvl="1" indent="-323850" algn="l" rtl="0">
              <a:lnSpc>
                <a:spcPct val="100000"/>
              </a:lnSpc>
              <a:spcBef>
                <a:spcPts val="0"/>
              </a:spcBef>
              <a:spcAft>
                <a:spcPts val="0"/>
              </a:spcAft>
              <a:buClr>
                <a:srgbClr val="444444"/>
              </a:buClr>
              <a:buSzPts val="1500"/>
              <a:buFont typeface="Times"/>
              <a:buChar char="○"/>
            </a:pPr>
            <a:r>
              <a:rPr lang="en-US" sz="1500">
                <a:solidFill>
                  <a:srgbClr val="444444"/>
                </a:solidFill>
                <a:latin typeface="Times"/>
                <a:ea typeface="Times"/>
                <a:cs typeface="Times"/>
                <a:sym typeface="Times"/>
              </a:rPr>
              <a:t>Library reserves? Borrow? Rent? Buy? Split costs or share with classmates?</a:t>
            </a:r>
            <a:endParaRPr sz="1500">
              <a:solidFill>
                <a:srgbClr val="444444"/>
              </a:solidFill>
              <a:latin typeface="Times"/>
              <a:ea typeface="Times"/>
              <a:cs typeface="Times"/>
              <a:sym typeface="Times"/>
            </a:endParaRPr>
          </a:p>
          <a:p>
            <a:pPr marL="914400" lvl="0" indent="0" algn="l" rtl="0">
              <a:lnSpc>
                <a:spcPct val="90000"/>
              </a:lnSpc>
              <a:spcBef>
                <a:spcPts val="600"/>
              </a:spcBef>
              <a:spcAft>
                <a:spcPts val="0"/>
              </a:spcAft>
              <a:buSzPts val="1800"/>
              <a:buNone/>
            </a:pPr>
            <a:endParaRPr sz="1500">
              <a:solidFill>
                <a:srgbClr val="444444"/>
              </a:solidFill>
              <a:latin typeface="Times"/>
              <a:ea typeface="Times"/>
              <a:cs typeface="Times"/>
              <a:sym typeface="Times"/>
            </a:endParaRPr>
          </a:p>
        </p:txBody>
      </p:sp>
      <p:sp>
        <p:nvSpPr>
          <p:cNvPr id="250" name="Google Shape;250;p30"/>
          <p:cNvSpPr txBox="1"/>
          <p:nvPr/>
        </p:nvSpPr>
        <p:spPr>
          <a:xfrm>
            <a:off x="6898975" y="218895"/>
            <a:ext cx="2743200" cy="2616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i="0" u="none" strike="noStrike" cap="none">
                <a:solidFill>
                  <a:srgbClr val="A6A6A6"/>
                </a:solidFill>
                <a:latin typeface="Times"/>
                <a:ea typeface="Times"/>
                <a:cs typeface="Times"/>
                <a:sym typeface="Times"/>
              </a:rPr>
              <a:t>MOVING OFF CAMPUS</a:t>
            </a:r>
            <a:r>
              <a:rPr lang="en-US" sz="1100" i="0" u="none" strike="noStrike" cap="none">
                <a:solidFill>
                  <a:srgbClr val="000000"/>
                </a:solidFill>
                <a:latin typeface="Times"/>
                <a:ea typeface="Times"/>
                <a:cs typeface="Times"/>
                <a:sym typeface="Times"/>
              </a:rPr>
              <a:t>​</a:t>
            </a:r>
            <a:endParaRPr sz="1100" i="0" u="none" strike="noStrike" cap="none">
              <a:solidFill>
                <a:srgbClr val="000000"/>
              </a:solidFill>
              <a:latin typeface="Times"/>
              <a:ea typeface="Times"/>
              <a:cs typeface="Times"/>
              <a:sym typeface="Time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9">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1"/>
          <p:cNvSpPr txBox="1">
            <a:spLocks noGrp="1"/>
          </p:cNvSpPr>
          <p:nvPr>
            <p:ph type="ctrTitle"/>
          </p:nvPr>
        </p:nvSpPr>
        <p:spPr>
          <a:xfrm>
            <a:off x="524527" y="733820"/>
            <a:ext cx="8004300" cy="699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000"/>
              <a:buNone/>
            </a:pPr>
            <a:r>
              <a:rPr lang="en-US">
                <a:latin typeface="Times"/>
                <a:ea typeface="Times"/>
                <a:cs typeface="Times"/>
                <a:sym typeface="Times"/>
              </a:rPr>
              <a:t>Important Move In Points</a:t>
            </a:r>
            <a:endParaRPr>
              <a:latin typeface="Times"/>
              <a:ea typeface="Times"/>
              <a:cs typeface="Times"/>
              <a:sym typeface="Times"/>
            </a:endParaRPr>
          </a:p>
        </p:txBody>
      </p:sp>
      <p:sp>
        <p:nvSpPr>
          <p:cNvPr id="257" name="Google Shape;257;p31"/>
          <p:cNvSpPr txBox="1">
            <a:spLocks noGrp="1"/>
          </p:cNvSpPr>
          <p:nvPr>
            <p:ph type="body" idx="1"/>
          </p:nvPr>
        </p:nvSpPr>
        <p:spPr>
          <a:xfrm>
            <a:off x="4833956" y="284947"/>
            <a:ext cx="3700500" cy="2523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dk1"/>
              </a:buClr>
              <a:buSzPts val="1100"/>
              <a:buFont typeface="Arial"/>
              <a:buNone/>
            </a:pPr>
            <a:r>
              <a:rPr lang="en-US">
                <a:latin typeface="Times"/>
                <a:ea typeface="Times"/>
                <a:cs typeface="Times"/>
                <a:sym typeface="Times"/>
              </a:rPr>
              <a:t>MOVING OFF CAMPUS</a:t>
            </a:r>
            <a:r>
              <a:rPr lang="en-US">
                <a:solidFill>
                  <a:schemeClr val="dk1"/>
                </a:solidFill>
                <a:latin typeface="Times"/>
                <a:ea typeface="Times"/>
                <a:cs typeface="Times"/>
                <a:sym typeface="Times"/>
              </a:rPr>
              <a:t>​</a:t>
            </a:r>
            <a:endParaRPr>
              <a:latin typeface="Times"/>
              <a:ea typeface="Times"/>
              <a:cs typeface="Times"/>
              <a:sym typeface="Times"/>
            </a:endParaRPr>
          </a:p>
        </p:txBody>
      </p:sp>
      <p:sp>
        <p:nvSpPr>
          <p:cNvPr id="258" name="Google Shape;258;p31"/>
          <p:cNvSpPr txBox="1">
            <a:spLocks noGrp="1"/>
          </p:cNvSpPr>
          <p:nvPr>
            <p:ph type="body" idx="2"/>
          </p:nvPr>
        </p:nvSpPr>
        <p:spPr>
          <a:xfrm>
            <a:off x="518825" y="1505050"/>
            <a:ext cx="8015700" cy="2627100"/>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0"/>
              </a:spcBef>
              <a:spcAft>
                <a:spcPts val="0"/>
              </a:spcAft>
              <a:buClr>
                <a:srgbClr val="7F7F7F"/>
              </a:buClr>
              <a:buSzPts val="1600"/>
              <a:buFont typeface="Times"/>
              <a:buChar char="●"/>
            </a:pPr>
            <a:r>
              <a:rPr lang="en-US" sz="1600">
                <a:solidFill>
                  <a:srgbClr val="444444"/>
                </a:solidFill>
                <a:latin typeface="Times"/>
                <a:ea typeface="Times"/>
                <a:cs typeface="Times"/>
                <a:sym typeface="Times"/>
              </a:rPr>
              <a:t>Ask questions! </a:t>
            </a:r>
            <a:endParaRPr sz="1600">
              <a:solidFill>
                <a:srgbClr val="444444"/>
              </a:solidFill>
              <a:latin typeface="Times"/>
              <a:ea typeface="Times"/>
              <a:cs typeface="Times"/>
              <a:sym typeface="Times"/>
            </a:endParaRPr>
          </a:p>
          <a:p>
            <a:pPr marL="457200" lvl="0" indent="-330200" algn="l" rtl="0">
              <a:lnSpc>
                <a:spcPct val="100000"/>
              </a:lnSpc>
              <a:spcBef>
                <a:spcPts val="0"/>
              </a:spcBef>
              <a:spcAft>
                <a:spcPts val="0"/>
              </a:spcAft>
              <a:buClr>
                <a:srgbClr val="7F7F7F"/>
              </a:buClr>
              <a:buSzPts val="1600"/>
              <a:buFont typeface="Cambria"/>
              <a:buChar char="●"/>
            </a:pPr>
            <a:r>
              <a:rPr lang="en-US" sz="1600">
                <a:solidFill>
                  <a:srgbClr val="444444"/>
                </a:solidFill>
                <a:latin typeface="Times"/>
                <a:ea typeface="Times"/>
                <a:cs typeface="Times"/>
                <a:sym typeface="Times"/>
              </a:rPr>
              <a:t>Check reviews!</a:t>
            </a:r>
            <a:r>
              <a:rPr lang="en-US" sz="1600" b="1">
                <a:solidFill>
                  <a:srgbClr val="444444"/>
                </a:solidFill>
                <a:latin typeface="Times"/>
                <a:ea typeface="Times"/>
                <a:cs typeface="Times"/>
                <a:sym typeface="Times"/>
              </a:rPr>
              <a:t> </a:t>
            </a:r>
            <a:endParaRPr sz="1600">
              <a:latin typeface="Times"/>
              <a:ea typeface="Times"/>
              <a:cs typeface="Times"/>
              <a:sym typeface="Times"/>
            </a:endParaRPr>
          </a:p>
          <a:p>
            <a:pPr marL="457200" lvl="0" indent="-330200" algn="l" rtl="0">
              <a:lnSpc>
                <a:spcPct val="100000"/>
              </a:lnSpc>
              <a:spcBef>
                <a:spcPts val="0"/>
              </a:spcBef>
              <a:spcAft>
                <a:spcPts val="0"/>
              </a:spcAft>
              <a:buClr>
                <a:srgbClr val="7F7F7F"/>
              </a:buClr>
              <a:buSzPts val="1600"/>
              <a:buFont typeface="Times"/>
              <a:buChar char="●"/>
            </a:pPr>
            <a:r>
              <a:rPr lang="en-US" sz="1600">
                <a:solidFill>
                  <a:srgbClr val="444444"/>
                </a:solidFill>
                <a:latin typeface="Times"/>
                <a:ea typeface="Times"/>
                <a:cs typeface="Times"/>
                <a:sym typeface="Times"/>
              </a:rPr>
              <a:t>Read your leasing agreement thoroughly! </a:t>
            </a:r>
            <a:endParaRPr sz="1600">
              <a:latin typeface="Times"/>
              <a:ea typeface="Times"/>
              <a:cs typeface="Times"/>
              <a:sym typeface="Times"/>
            </a:endParaRPr>
          </a:p>
          <a:p>
            <a:pPr marL="457200" lvl="0" indent="-330200" algn="l" rtl="0">
              <a:lnSpc>
                <a:spcPct val="100000"/>
              </a:lnSpc>
              <a:spcBef>
                <a:spcPts val="0"/>
              </a:spcBef>
              <a:spcAft>
                <a:spcPts val="0"/>
              </a:spcAft>
              <a:buClr>
                <a:srgbClr val="7F7F7F"/>
              </a:buClr>
              <a:buSzPts val="1600"/>
              <a:buFont typeface="Times"/>
              <a:buChar char="●"/>
            </a:pPr>
            <a:r>
              <a:rPr lang="en-US" sz="1600">
                <a:latin typeface="Times"/>
                <a:ea typeface="Times"/>
                <a:cs typeface="Times"/>
                <a:sym typeface="Times"/>
              </a:rPr>
              <a:t>Contact the landlord to schedule a joint move-in inspection (required by local ordinance). </a:t>
            </a:r>
            <a:endParaRPr sz="1600">
              <a:latin typeface="Times"/>
              <a:ea typeface="Times"/>
              <a:cs typeface="Times"/>
              <a:sym typeface="Times"/>
            </a:endParaRPr>
          </a:p>
          <a:p>
            <a:pPr marL="914400" lvl="1" indent="-330200" algn="l" rtl="0">
              <a:lnSpc>
                <a:spcPct val="100000"/>
              </a:lnSpc>
              <a:spcBef>
                <a:spcPts val="0"/>
              </a:spcBef>
              <a:spcAft>
                <a:spcPts val="0"/>
              </a:spcAft>
              <a:buSzPts val="1600"/>
              <a:buFont typeface="Times"/>
              <a:buChar char="○"/>
            </a:pPr>
            <a:r>
              <a:rPr lang="en-US" sz="1600">
                <a:latin typeface="Times"/>
                <a:ea typeface="Times"/>
                <a:cs typeface="Times"/>
                <a:sym typeface="Times"/>
              </a:rPr>
              <a:t>If the landlord won’t participate, do your own move in inspection—be sure to write down ALL defects!</a:t>
            </a:r>
            <a:endParaRPr>
              <a:latin typeface="Times"/>
              <a:ea typeface="Times"/>
              <a:cs typeface="Times"/>
              <a:sym typeface="Times"/>
            </a:endParaRPr>
          </a:p>
          <a:p>
            <a:pPr marL="914400" lvl="1" indent="-330200" algn="l" rtl="0">
              <a:lnSpc>
                <a:spcPct val="100000"/>
              </a:lnSpc>
              <a:spcBef>
                <a:spcPts val="0"/>
              </a:spcBef>
              <a:spcAft>
                <a:spcPts val="0"/>
              </a:spcAft>
              <a:buSzPts val="1600"/>
              <a:buFont typeface="Times"/>
              <a:buChar char="○"/>
            </a:pPr>
            <a:r>
              <a:rPr lang="en-US">
                <a:latin typeface="Times"/>
                <a:ea typeface="Times"/>
                <a:cs typeface="Times"/>
                <a:sym typeface="Times"/>
              </a:rPr>
              <a:t>Take pictures of anything that isn’t perfect (carpet, walls, etc.) before you move in, even if there is no inspection</a:t>
            </a:r>
            <a:endParaRPr>
              <a:latin typeface="Times"/>
              <a:ea typeface="Times"/>
              <a:cs typeface="Times"/>
              <a:sym typeface="Time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2"/>
          <p:cNvSpPr txBox="1">
            <a:spLocks noGrp="1"/>
          </p:cNvSpPr>
          <p:nvPr>
            <p:ph type="ctrTitle"/>
          </p:nvPr>
        </p:nvSpPr>
        <p:spPr>
          <a:xfrm>
            <a:off x="524527" y="733820"/>
            <a:ext cx="8004300" cy="699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000"/>
              <a:buNone/>
            </a:pPr>
            <a:r>
              <a:rPr lang="en-US">
                <a:latin typeface="Times"/>
                <a:ea typeface="Times"/>
                <a:cs typeface="Times"/>
                <a:sym typeface="Times"/>
              </a:rPr>
              <a:t>Important Move In Points</a:t>
            </a:r>
            <a:endParaRPr>
              <a:latin typeface="Times"/>
              <a:ea typeface="Times"/>
              <a:cs typeface="Times"/>
              <a:sym typeface="Times"/>
            </a:endParaRPr>
          </a:p>
        </p:txBody>
      </p:sp>
      <p:sp>
        <p:nvSpPr>
          <p:cNvPr id="265" name="Google Shape;265;p32"/>
          <p:cNvSpPr txBox="1">
            <a:spLocks noGrp="1"/>
          </p:cNvSpPr>
          <p:nvPr>
            <p:ph type="body" idx="1"/>
          </p:nvPr>
        </p:nvSpPr>
        <p:spPr>
          <a:xfrm>
            <a:off x="4833956" y="284947"/>
            <a:ext cx="3700500" cy="2523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dk1"/>
              </a:buClr>
              <a:buSzPts val="1100"/>
              <a:buFont typeface="Arial"/>
              <a:buNone/>
            </a:pPr>
            <a:r>
              <a:rPr lang="en-US">
                <a:latin typeface="Times"/>
                <a:ea typeface="Times"/>
                <a:cs typeface="Times"/>
                <a:sym typeface="Times"/>
              </a:rPr>
              <a:t>MOVING OFF CAMPUS</a:t>
            </a:r>
            <a:r>
              <a:rPr lang="en-US">
                <a:solidFill>
                  <a:schemeClr val="dk1"/>
                </a:solidFill>
                <a:latin typeface="Times"/>
                <a:ea typeface="Times"/>
                <a:cs typeface="Times"/>
                <a:sym typeface="Times"/>
              </a:rPr>
              <a:t>​</a:t>
            </a:r>
            <a:endParaRPr>
              <a:latin typeface="Times"/>
              <a:ea typeface="Times"/>
              <a:cs typeface="Times"/>
              <a:sym typeface="Times"/>
            </a:endParaRPr>
          </a:p>
        </p:txBody>
      </p:sp>
      <p:sp>
        <p:nvSpPr>
          <p:cNvPr id="266" name="Google Shape;266;p32"/>
          <p:cNvSpPr txBox="1">
            <a:spLocks noGrp="1"/>
          </p:cNvSpPr>
          <p:nvPr>
            <p:ph type="body" idx="2"/>
          </p:nvPr>
        </p:nvSpPr>
        <p:spPr>
          <a:xfrm>
            <a:off x="518825" y="1505050"/>
            <a:ext cx="8015700" cy="2627100"/>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0"/>
              </a:spcBef>
              <a:spcAft>
                <a:spcPts val="0"/>
              </a:spcAft>
              <a:buClr>
                <a:srgbClr val="7F7F7F"/>
              </a:buClr>
              <a:buSzPts val="1600"/>
              <a:buFont typeface="Times"/>
              <a:buChar char="●"/>
            </a:pPr>
            <a:r>
              <a:rPr lang="en-US" sz="1600">
                <a:solidFill>
                  <a:srgbClr val="444444"/>
                </a:solidFill>
                <a:latin typeface="Times"/>
                <a:ea typeface="Times"/>
                <a:cs typeface="Times"/>
                <a:sym typeface="Times"/>
              </a:rPr>
              <a:t>Have at least two back up plans to get to campus!</a:t>
            </a:r>
            <a:endParaRPr sz="1600">
              <a:solidFill>
                <a:srgbClr val="444444"/>
              </a:solidFill>
              <a:latin typeface="Times"/>
              <a:ea typeface="Times"/>
              <a:cs typeface="Times"/>
              <a:sym typeface="Times"/>
            </a:endParaRPr>
          </a:p>
          <a:p>
            <a:pPr marL="457200" lvl="0" indent="-330200" algn="l" rtl="0">
              <a:lnSpc>
                <a:spcPct val="100000"/>
              </a:lnSpc>
              <a:spcBef>
                <a:spcPts val="0"/>
              </a:spcBef>
              <a:spcAft>
                <a:spcPts val="0"/>
              </a:spcAft>
              <a:buClr>
                <a:srgbClr val="7F7F7F"/>
              </a:buClr>
              <a:buSzPts val="1600"/>
              <a:buFont typeface="Times"/>
              <a:buChar char="●"/>
            </a:pPr>
            <a:r>
              <a:rPr lang="en-US" sz="1600" b="1">
                <a:solidFill>
                  <a:srgbClr val="444444"/>
                </a:solidFill>
                <a:latin typeface="Times"/>
                <a:ea typeface="Times"/>
                <a:cs typeface="Times"/>
                <a:sym typeface="Times"/>
              </a:rPr>
              <a:t>Know your rent due date and check to see if there is a grace period! </a:t>
            </a:r>
            <a:endParaRPr sz="1600" b="1">
              <a:solidFill>
                <a:srgbClr val="444444"/>
              </a:solidFill>
              <a:latin typeface="Times"/>
              <a:ea typeface="Times"/>
              <a:cs typeface="Times"/>
              <a:sym typeface="Times"/>
            </a:endParaRPr>
          </a:p>
          <a:p>
            <a:pPr marL="457200" lvl="0" indent="-330200" algn="l" rtl="0">
              <a:lnSpc>
                <a:spcPct val="100000"/>
              </a:lnSpc>
              <a:spcBef>
                <a:spcPts val="0"/>
              </a:spcBef>
              <a:spcAft>
                <a:spcPts val="0"/>
              </a:spcAft>
              <a:buClr>
                <a:srgbClr val="7F7F7F"/>
              </a:buClr>
              <a:buSzPts val="1600"/>
              <a:buFont typeface="Times"/>
              <a:buChar char="●"/>
            </a:pPr>
            <a:r>
              <a:rPr lang="en-US" sz="1600" b="1">
                <a:solidFill>
                  <a:srgbClr val="444444"/>
                </a:solidFill>
                <a:latin typeface="Times"/>
                <a:ea typeface="Times"/>
                <a:cs typeface="Times"/>
                <a:sym typeface="Times"/>
              </a:rPr>
              <a:t>Pay up your rent every semester!</a:t>
            </a:r>
            <a:endParaRPr sz="1600" b="1">
              <a:solidFill>
                <a:srgbClr val="444444"/>
              </a:solidFill>
              <a:latin typeface="Times"/>
              <a:ea typeface="Times"/>
              <a:cs typeface="Times"/>
              <a:sym typeface="Times"/>
            </a:endParaRPr>
          </a:p>
          <a:p>
            <a:pPr marL="457200" lvl="0" indent="-330200" algn="l" rtl="0">
              <a:lnSpc>
                <a:spcPct val="100000"/>
              </a:lnSpc>
              <a:spcBef>
                <a:spcPts val="0"/>
              </a:spcBef>
              <a:spcAft>
                <a:spcPts val="0"/>
              </a:spcAft>
              <a:buClr>
                <a:srgbClr val="7F7F7F"/>
              </a:buClr>
              <a:buSzPts val="1600"/>
              <a:buFont typeface="Times"/>
              <a:buChar char="●"/>
            </a:pPr>
            <a:r>
              <a:rPr lang="en-US" sz="1600">
                <a:solidFill>
                  <a:srgbClr val="444444"/>
                </a:solidFill>
                <a:latin typeface="Times"/>
                <a:ea typeface="Times"/>
                <a:cs typeface="Times"/>
                <a:sym typeface="Times"/>
              </a:rPr>
              <a:t>Consult resources or reliable friends/family! </a:t>
            </a:r>
            <a:endParaRPr sz="1600">
              <a:solidFill>
                <a:srgbClr val="444444"/>
              </a:solidFill>
              <a:latin typeface="Times"/>
              <a:ea typeface="Times"/>
              <a:cs typeface="Times"/>
              <a:sym typeface="Times"/>
            </a:endParaRPr>
          </a:p>
          <a:p>
            <a:pPr marL="457200" lvl="0" indent="-330200" algn="l" rtl="0">
              <a:lnSpc>
                <a:spcPct val="100000"/>
              </a:lnSpc>
              <a:spcBef>
                <a:spcPts val="0"/>
              </a:spcBef>
              <a:spcAft>
                <a:spcPts val="0"/>
              </a:spcAft>
              <a:buClr>
                <a:srgbClr val="7F7F7F"/>
              </a:buClr>
              <a:buSzPts val="1600"/>
              <a:buFont typeface="Times"/>
              <a:buChar char="●"/>
            </a:pPr>
            <a:r>
              <a:rPr lang="en-US" sz="1600">
                <a:solidFill>
                  <a:srgbClr val="444444"/>
                </a:solidFill>
                <a:latin typeface="Times"/>
                <a:ea typeface="Times"/>
                <a:cs typeface="Times"/>
                <a:sym typeface="Times"/>
              </a:rPr>
              <a:t>Interact with neighbors, they may come in handy!</a:t>
            </a:r>
            <a:endParaRPr>
              <a:solidFill>
                <a:srgbClr val="444444"/>
              </a:solidFill>
              <a:latin typeface="Times"/>
              <a:ea typeface="Times"/>
              <a:cs typeface="Times"/>
              <a:sym typeface="Times"/>
            </a:endParaRPr>
          </a:p>
          <a:p>
            <a:pPr marL="457200" lvl="0" indent="-330200" algn="l" rtl="0">
              <a:lnSpc>
                <a:spcPct val="100000"/>
              </a:lnSpc>
              <a:spcBef>
                <a:spcPts val="0"/>
              </a:spcBef>
              <a:spcAft>
                <a:spcPts val="0"/>
              </a:spcAft>
              <a:buClr>
                <a:srgbClr val="7F7F7F"/>
              </a:buClr>
              <a:buSzPts val="1600"/>
              <a:buFont typeface="Cambria"/>
              <a:buChar char="●"/>
            </a:pPr>
            <a:r>
              <a:rPr lang="en-US" sz="1600" u="sng">
                <a:solidFill>
                  <a:schemeClr val="hlink"/>
                </a:solidFill>
                <a:latin typeface="Times"/>
                <a:ea typeface="Times"/>
                <a:cs typeface="Times"/>
                <a:sym typeface="Times"/>
                <a:hlinkClick r:id="rId3"/>
              </a:rPr>
              <a:t>Bloomington </a:t>
            </a:r>
            <a:r>
              <a:rPr lang="en-US" sz="1600" b="1" u="sng">
                <a:solidFill>
                  <a:schemeClr val="hlink"/>
                </a:solidFill>
                <a:latin typeface="Times"/>
                <a:ea typeface="Times"/>
                <a:cs typeface="Times"/>
                <a:sym typeface="Times"/>
                <a:hlinkClick r:id="rId3"/>
              </a:rPr>
              <a:t>H</a:t>
            </a:r>
            <a:r>
              <a:rPr lang="en-US" sz="1600" u="sng">
                <a:solidFill>
                  <a:schemeClr val="hlink"/>
                </a:solidFill>
                <a:latin typeface="Times"/>
                <a:ea typeface="Times"/>
                <a:cs typeface="Times"/>
                <a:sym typeface="Times"/>
                <a:hlinkClick r:id="rId3"/>
              </a:rPr>
              <a:t>ousing </a:t>
            </a:r>
            <a:r>
              <a:rPr lang="en-US" sz="1600" b="1" u="sng">
                <a:solidFill>
                  <a:schemeClr val="hlink"/>
                </a:solidFill>
                <a:latin typeface="Times"/>
                <a:ea typeface="Times"/>
                <a:cs typeface="Times"/>
                <a:sym typeface="Times"/>
                <a:hlinkClick r:id="rId3"/>
              </a:rPr>
              <a:t>a</a:t>
            </a:r>
            <a:r>
              <a:rPr lang="en-US" sz="1600" u="sng">
                <a:solidFill>
                  <a:schemeClr val="hlink"/>
                </a:solidFill>
                <a:latin typeface="Times"/>
                <a:ea typeface="Times"/>
                <a:cs typeface="Times"/>
                <a:sym typeface="Times"/>
                <a:hlinkClick r:id="rId3"/>
              </a:rPr>
              <a:t>nd </a:t>
            </a:r>
            <a:r>
              <a:rPr lang="en-US" sz="1600" b="1" u="sng">
                <a:solidFill>
                  <a:schemeClr val="hlink"/>
                </a:solidFill>
                <a:latin typeface="Times"/>
                <a:ea typeface="Times"/>
                <a:cs typeface="Times"/>
                <a:sym typeface="Times"/>
                <a:hlinkClick r:id="rId3"/>
              </a:rPr>
              <a:t>N</a:t>
            </a:r>
            <a:r>
              <a:rPr lang="en-US" sz="1600" u="sng">
                <a:solidFill>
                  <a:schemeClr val="hlink"/>
                </a:solidFill>
                <a:latin typeface="Times"/>
                <a:ea typeface="Times"/>
                <a:cs typeface="Times"/>
                <a:sym typeface="Times"/>
                <a:hlinkClick r:id="rId3"/>
              </a:rPr>
              <a:t>eighborhood </a:t>
            </a:r>
            <a:r>
              <a:rPr lang="en-US" sz="1600" b="1" u="sng">
                <a:solidFill>
                  <a:schemeClr val="hlink"/>
                </a:solidFill>
                <a:latin typeface="Times"/>
                <a:ea typeface="Times"/>
                <a:cs typeface="Times"/>
                <a:sym typeface="Times"/>
                <a:hlinkClick r:id="rId3"/>
              </a:rPr>
              <a:t>D</a:t>
            </a:r>
            <a:r>
              <a:rPr lang="en-US" sz="1600" u="sng">
                <a:solidFill>
                  <a:schemeClr val="hlink"/>
                </a:solidFill>
                <a:latin typeface="Times"/>
                <a:ea typeface="Times"/>
                <a:cs typeface="Times"/>
                <a:sym typeface="Times"/>
                <a:hlinkClick r:id="rId3"/>
              </a:rPr>
              <a:t>evelopment (HAND)</a:t>
            </a:r>
            <a:endParaRPr sz="1600">
              <a:solidFill>
                <a:srgbClr val="444444"/>
              </a:solidFill>
              <a:latin typeface="Times"/>
              <a:ea typeface="Times"/>
              <a:cs typeface="Times"/>
              <a:sym typeface="Times"/>
            </a:endParaRPr>
          </a:p>
          <a:p>
            <a:pPr marL="914400" lvl="1" indent="-330200" algn="l" rtl="0">
              <a:lnSpc>
                <a:spcPct val="100000"/>
              </a:lnSpc>
              <a:spcBef>
                <a:spcPts val="0"/>
              </a:spcBef>
              <a:spcAft>
                <a:spcPts val="0"/>
              </a:spcAft>
              <a:buSzPts val="1600"/>
              <a:buFont typeface="Times"/>
              <a:buChar char="○"/>
            </a:pPr>
            <a:r>
              <a:rPr lang="en-US" sz="1600">
                <a:solidFill>
                  <a:srgbClr val="444444"/>
                </a:solidFill>
                <a:latin typeface="Times"/>
                <a:ea typeface="Times"/>
                <a:cs typeface="Times"/>
                <a:sym typeface="Times"/>
              </a:rPr>
              <a:t> inspects rental properties, responds to tenant complaints,</a:t>
            </a:r>
            <a:endParaRPr sz="1600">
              <a:solidFill>
                <a:srgbClr val="444444"/>
              </a:solidFill>
              <a:latin typeface="Times"/>
              <a:ea typeface="Times"/>
              <a:cs typeface="Times"/>
              <a:sym typeface="Times"/>
            </a:endParaRPr>
          </a:p>
          <a:p>
            <a:pPr marL="914400" lvl="1" indent="-330200" algn="l" rtl="0">
              <a:lnSpc>
                <a:spcPct val="100000"/>
              </a:lnSpc>
              <a:spcBef>
                <a:spcPts val="0"/>
              </a:spcBef>
              <a:spcAft>
                <a:spcPts val="0"/>
              </a:spcAft>
              <a:buSzPts val="1600"/>
              <a:buFont typeface="Times"/>
              <a:buChar char="○"/>
            </a:pPr>
            <a:r>
              <a:rPr lang="en-US" sz="1600">
                <a:solidFill>
                  <a:srgbClr val="444444"/>
                </a:solidFill>
                <a:latin typeface="Times"/>
                <a:ea typeface="Times"/>
                <a:cs typeface="Times"/>
                <a:sym typeface="Times"/>
              </a:rPr>
              <a:t> and maintains a reviewable file on every rental property in Bloomington</a:t>
            </a:r>
            <a:endParaRPr sz="1600">
              <a:solidFill>
                <a:srgbClr val="444444"/>
              </a:solidFill>
              <a:latin typeface="Times"/>
              <a:ea typeface="Times"/>
              <a:cs typeface="Times"/>
              <a:sym typeface="Times"/>
            </a:endParaRPr>
          </a:p>
          <a:p>
            <a:pPr marL="914400" lvl="0" indent="0" algn="l" rtl="0">
              <a:lnSpc>
                <a:spcPct val="100000"/>
              </a:lnSpc>
              <a:spcBef>
                <a:spcPts val="0"/>
              </a:spcBef>
              <a:spcAft>
                <a:spcPts val="0"/>
              </a:spcAft>
              <a:buNone/>
            </a:pPr>
            <a:endParaRPr sz="1600">
              <a:solidFill>
                <a:srgbClr val="444444"/>
              </a:solidFill>
              <a:latin typeface="Times"/>
              <a:ea typeface="Times"/>
              <a:cs typeface="Times"/>
              <a:sym typeface="Time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3"/>
          <p:cNvSpPr txBox="1">
            <a:spLocks noGrp="1"/>
          </p:cNvSpPr>
          <p:nvPr>
            <p:ph type="title"/>
          </p:nvPr>
        </p:nvSpPr>
        <p:spPr>
          <a:xfrm>
            <a:off x="506700" y="1702550"/>
            <a:ext cx="8355900" cy="1329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4000"/>
              <a:buFont typeface="Arial"/>
              <a:buNone/>
            </a:pPr>
            <a:r>
              <a:rPr lang="en-US">
                <a:latin typeface="Times"/>
                <a:ea typeface="Times"/>
                <a:cs typeface="Times"/>
                <a:sym typeface="Times"/>
              </a:rPr>
              <a:t>Working/Student Loans: What if my refund won’t “cover” all my bills?</a:t>
            </a:r>
            <a:endParaRPr>
              <a:latin typeface="Times"/>
              <a:ea typeface="Times"/>
              <a:cs typeface="Times"/>
              <a:sym typeface="Time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4"/>
          <p:cNvSpPr txBox="1">
            <a:spLocks noGrp="1"/>
          </p:cNvSpPr>
          <p:nvPr>
            <p:ph type="ctrTitle"/>
          </p:nvPr>
        </p:nvSpPr>
        <p:spPr>
          <a:xfrm>
            <a:off x="346516" y="195327"/>
            <a:ext cx="4866600" cy="699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04041"/>
              </a:buClr>
              <a:buSzPts val="3000"/>
              <a:buFont typeface="Cambria"/>
              <a:buNone/>
            </a:pPr>
            <a:r>
              <a:rPr lang="en-US" sz="2800">
                <a:latin typeface="Times"/>
                <a:ea typeface="Times"/>
                <a:cs typeface="Times"/>
                <a:sym typeface="Times"/>
              </a:rPr>
              <a:t>Working and Student Loans</a:t>
            </a:r>
            <a:endParaRPr sz="2800">
              <a:latin typeface="Times"/>
              <a:ea typeface="Times"/>
              <a:cs typeface="Times"/>
              <a:sym typeface="Times"/>
            </a:endParaRPr>
          </a:p>
        </p:txBody>
      </p:sp>
      <p:sp>
        <p:nvSpPr>
          <p:cNvPr id="279" name="Google Shape;279;p34"/>
          <p:cNvSpPr txBox="1">
            <a:spLocks noGrp="1"/>
          </p:cNvSpPr>
          <p:nvPr>
            <p:ph type="body" idx="1"/>
          </p:nvPr>
        </p:nvSpPr>
        <p:spPr>
          <a:xfrm>
            <a:off x="4833956" y="284947"/>
            <a:ext cx="3700500" cy="2523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r>
              <a:rPr lang="en-US">
                <a:latin typeface="Times"/>
                <a:ea typeface="Times"/>
                <a:cs typeface="Times"/>
                <a:sym typeface="Times"/>
              </a:rPr>
              <a:t>WORKING AND STUDENT LOANS</a:t>
            </a:r>
            <a:endParaRPr>
              <a:latin typeface="Times"/>
              <a:ea typeface="Times"/>
              <a:cs typeface="Times"/>
              <a:sym typeface="Times"/>
            </a:endParaRPr>
          </a:p>
        </p:txBody>
      </p:sp>
      <p:sp>
        <p:nvSpPr>
          <p:cNvPr id="280" name="Google Shape;280;p34"/>
          <p:cNvSpPr txBox="1">
            <a:spLocks noGrp="1"/>
          </p:cNvSpPr>
          <p:nvPr>
            <p:ph type="body" idx="2"/>
          </p:nvPr>
        </p:nvSpPr>
        <p:spPr>
          <a:xfrm>
            <a:off x="432360" y="900270"/>
            <a:ext cx="8004900" cy="3239700"/>
          </a:xfrm>
          <a:prstGeom prst="rect">
            <a:avLst/>
          </a:prstGeom>
          <a:noFill/>
          <a:ln>
            <a:noFill/>
          </a:ln>
        </p:spPr>
        <p:txBody>
          <a:bodyPr spcFirstLastPara="1" wrap="square" lIns="91425" tIns="45700" rIns="91425" bIns="45700" anchor="t" anchorCtr="0">
            <a:noAutofit/>
          </a:bodyPr>
          <a:lstStyle/>
          <a:p>
            <a:pPr marL="342900" marR="0" lvl="0" indent="-323850" algn="l" rtl="0">
              <a:lnSpc>
                <a:spcPct val="100000"/>
              </a:lnSpc>
              <a:spcBef>
                <a:spcPts val="0"/>
              </a:spcBef>
              <a:spcAft>
                <a:spcPts val="0"/>
              </a:spcAft>
              <a:buClr>
                <a:srgbClr val="7F7F7F"/>
              </a:buClr>
              <a:buSzPts val="1500"/>
              <a:buFont typeface="Cambria"/>
              <a:buChar char="●"/>
            </a:pPr>
            <a:r>
              <a:rPr lang="en-US" sz="1500">
                <a:latin typeface="Times"/>
                <a:ea typeface="Times"/>
                <a:cs typeface="Times"/>
                <a:sym typeface="Times"/>
              </a:rPr>
              <a:t>If you’re going to work, you should not be working more than </a:t>
            </a:r>
            <a:r>
              <a:rPr lang="en-US" sz="1500" b="1">
                <a:latin typeface="Times"/>
                <a:ea typeface="Times"/>
                <a:cs typeface="Times"/>
                <a:sym typeface="Times"/>
              </a:rPr>
              <a:t>18 hours</a:t>
            </a:r>
            <a:r>
              <a:rPr lang="en-US" sz="1500">
                <a:latin typeface="Times"/>
                <a:ea typeface="Times"/>
                <a:cs typeface="Times"/>
                <a:sym typeface="Times"/>
              </a:rPr>
              <a:t>, per week</a:t>
            </a:r>
            <a:endParaRPr sz="1500">
              <a:latin typeface="Times"/>
              <a:ea typeface="Times"/>
              <a:cs typeface="Times"/>
              <a:sym typeface="Times"/>
            </a:endParaRPr>
          </a:p>
          <a:p>
            <a:pPr marL="800100" lvl="1" indent="-352425" algn="l" rtl="0">
              <a:lnSpc>
                <a:spcPct val="100000"/>
              </a:lnSpc>
              <a:spcBef>
                <a:spcPts val="0"/>
              </a:spcBef>
              <a:spcAft>
                <a:spcPts val="0"/>
              </a:spcAft>
              <a:buClr>
                <a:srgbClr val="7F7F7F"/>
              </a:buClr>
              <a:buSzPts val="1500"/>
              <a:buFont typeface="Times"/>
              <a:buChar char="○"/>
            </a:pPr>
            <a:r>
              <a:rPr lang="en-US" sz="1500">
                <a:latin typeface="Times"/>
                <a:ea typeface="Times"/>
                <a:cs typeface="Times"/>
                <a:sym typeface="Times"/>
              </a:rPr>
              <a:t>It is </a:t>
            </a:r>
            <a:r>
              <a:rPr lang="en-US" sz="1500" b="1">
                <a:latin typeface="Times"/>
                <a:ea typeface="Times"/>
                <a:cs typeface="Times"/>
                <a:sym typeface="Times"/>
              </a:rPr>
              <a:t>STRONGLY </a:t>
            </a:r>
            <a:r>
              <a:rPr lang="en-US" sz="1500">
                <a:latin typeface="Times"/>
                <a:ea typeface="Times"/>
                <a:cs typeface="Times"/>
                <a:sym typeface="Times"/>
              </a:rPr>
              <a:t>recommended to </a:t>
            </a:r>
            <a:r>
              <a:rPr lang="en-US" sz="1500" b="1">
                <a:latin typeface="Times"/>
                <a:ea typeface="Times"/>
                <a:cs typeface="Times"/>
                <a:sym typeface="Times"/>
              </a:rPr>
              <a:t>work no more than 12 hours</a:t>
            </a:r>
            <a:r>
              <a:rPr lang="en-US" sz="1500">
                <a:latin typeface="Times"/>
                <a:ea typeface="Times"/>
                <a:cs typeface="Times"/>
                <a:sym typeface="Times"/>
              </a:rPr>
              <a:t> per week! </a:t>
            </a:r>
            <a:endParaRPr sz="1500">
              <a:latin typeface="Times"/>
              <a:ea typeface="Times"/>
              <a:cs typeface="Times"/>
              <a:sym typeface="Times"/>
            </a:endParaRPr>
          </a:p>
          <a:p>
            <a:pPr marL="800100" lvl="1" indent="-352425" algn="l" rtl="0">
              <a:lnSpc>
                <a:spcPct val="100000"/>
              </a:lnSpc>
              <a:spcBef>
                <a:spcPts val="0"/>
              </a:spcBef>
              <a:spcAft>
                <a:spcPts val="0"/>
              </a:spcAft>
              <a:buClr>
                <a:srgbClr val="7F7F7F"/>
              </a:buClr>
              <a:buSzPts val="1500"/>
              <a:buFont typeface="Times"/>
              <a:buChar char="○"/>
            </a:pPr>
            <a:r>
              <a:rPr lang="en-US" sz="1500">
                <a:latin typeface="Times"/>
                <a:ea typeface="Times"/>
                <a:cs typeface="Times"/>
                <a:sym typeface="Times"/>
              </a:rPr>
              <a:t>Use work study if offered!</a:t>
            </a:r>
            <a:endParaRPr sz="1500">
              <a:latin typeface="Times"/>
              <a:ea typeface="Times"/>
              <a:cs typeface="Times"/>
              <a:sym typeface="Times"/>
            </a:endParaRPr>
          </a:p>
          <a:p>
            <a:pPr marL="800100" lvl="1" indent="-352425" algn="l" rtl="0">
              <a:lnSpc>
                <a:spcPct val="100000"/>
              </a:lnSpc>
              <a:spcBef>
                <a:spcPts val="0"/>
              </a:spcBef>
              <a:spcAft>
                <a:spcPts val="0"/>
              </a:spcAft>
              <a:buClr>
                <a:srgbClr val="7F7F7F"/>
              </a:buClr>
              <a:buSzPts val="1500"/>
              <a:buFont typeface="Cambria"/>
              <a:buChar char="○"/>
            </a:pPr>
            <a:r>
              <a:rPr lang="en-US" sz="1500">
                <a:latin typeface="Times"/>
                <a:ea typeface="Times"/>
                <a:cs typeface="Times"/>
                <a:sym typeface="Times"/>
              </a:rPr>
              <a:t>Scholars should </a:t>
            </a:r>
            <a:r>
              <a:rPr lang="en-US" sz="1500" b="1">
                <a:latin typeface="Times"/>
                <a:ea typeface="Times"/>
                <a:cs typeface="Times"/>
                <a:sym typeface="Times"/>
              </a:rPr>
              <a:t>work for extra spending money</a:t>
            </a:r>
            <a:r>
              <a:rPr lang="en-US" sz="1500">
                <a:latin typeface="Times"/>
                <a:ea typeface="Times"/>
                <a:cs typeface="Times"/>
                <a:sym typeface="Times"/>
              </a:rPr>
              <a:t> and/or to pay small bills ($50 or less).</a:t>
            </a:r>
            <a:endParaRPr sz="1500">
              <a:latin typeface="Times"/>
              <a:ea typeface="Times"/>
              <a:cs typeface="Times"/>
              <a:sym typeface="Times"/>
            </a:endParaRPr>
          </a:p>
          <a:p>
            <a:pPr marL="342900" lvl="0" indent="-323850" algn="l" rtl="0">
              <a:lnSpc>
                <a:spcPct val="100000"/>
              </a:lnSpc>
              <a:spcBef>
                <a:spcPts val="0"/>
              </a:spcBef>
              <a:spcAft>
                <a:spcPts val="0"/>
              </a:spcAft>
              <a:buClr>
                <a:srgbClr val="7F7F7F"/>
              </a:buClr>
              <a:buSzPts val="1500"/>
              <a:buFont typeface="Times"/>
              <a:buChar char="●"/>
            </a:pPr>
            <a:r>
              <a:rPr lang="en-US" sz="1500">
                <a:latin typeface="Times"/>
                <a:ea typeface="Times"/>
                <a:cs typeface="Times"/>
                <a:sym typeface="Times"/>
              </a:rPr>
              <a:t>Loans can be our friend! </a:t>
            </a:r>
            <a:endParaRPr sz="1500">
              <a:latin typeface="Times"/>
              <a:ea typeface="Times"/>
              <a:cs typeface="Times"/>
              <a:sym typeface="Times"/>
            </a:endParaRPr>
          </a:p>
          <a:p>
            <a:pPr marL="800100" lvl="1" indent="-352425" algn="l" rtl="0">
              <a:lnSpc>
                <a:spcPct val="100000"/>
              </a:lnSpc>
              <a:spcBef>
                <a:spcPts val="0"/>
              </a:spcBef>
              <a:spcAft>
                <a:spcPts val="0"/>
              </a:spcAft>
              <a:buClr>
                <a:srgbClr val="7F7F7F"/>
              </a:buClr>
              <a:buSzPts val="1500"/>
              <a:buFont typeface="Cambria"/>
              <a:buChar char="○"/>
            </a:pPr>
            <a:r>
              <a:rPr lang="en-US" sz="1500">
                <a:latin typeface="Times"/>
                <a:ea typeface="Times"/>
                <a:cs typeface="Times"/>
                <a:sym typeface="Times"/>
              </a:rPr>
              <a:t>Scholars should especially consider using loans if having </a:t>
            </a:r>
            <a:r>
              <a:rPr lang="en-US" sz="1500" b="1">
                <a:latin typeface="Times"/>
                <a:ea typeface="Times"/>
                <a:cs typeface="Times"/>
                <a:sym typeface="Times"/>
              </a:rPr>
              <a:t>difficulties paying </a:t>
            </a:r>
            <a:r>
              <a:rPr lang="en-US" sz="1500">
                <a:latin typeface="Times"/>
                <a:ea typeface="Times"/>
                <a:cs typeface="Times"/>
                <a:sym typeface="Times"/>
              </a:rPr>
              <a:t>large bills,</a:t>
            </a:r>
            <a:r>
              <a:rPr lang="en-US" sz="1500" b="1">
                <a:latin typeface="Times"/>
                <a:ea typeface="Times"/>
                <a:cs typeface="Times"/>
                <a:sym typeface="Times"/>
              </a:rPr>
              <a:t> </a:t>
            </a:r>
            <a:r>
              <a:rPr lang="en-US" sz="1500">
                <a:latin typeface="Times"/>
                <a:ea typeface="Times"/>
                <a:cs typeface="Times"/>
                <a:sym typeface="Times"/>
              </a:rPr>
              <a:t>like</a:t>
            </a:r>
            <a:r>
              <a:rPr lang="en-US" sz="1500" b="1">
                <a:latin typeface="Times"/>
                <a:ea typeface="Times"/>
                <a:cs typeface="Times"/>
                <a:sym typeface="Times"/>
              </a:rPr>
              <a:t> rent, outstanding bursar bills, or essential needs. </a:t>
            </a:r>
            <a:endParaRPr sz="1500" b="1">
              <a:latin typeface="Times"/>
              <a:ea typeface="Times"/>
              <a:cs typeface="Times"/>
              <a:sym typeface="Times"/>
            </a:endParaRPr>
          </a:p>
          <a:p>
            <a:pPr marL="800100" lvl="1" indent="-352425" algn="l" rtl="0">
              <a:lnSpc>
                <a:spcPct val="100000"/>
              </a:lnSpc>
              <a:spcBef>
                <a:spcPts val="0"/>
              </a:spcBef>
              <a:spcAft>
                <a:spcPts val="0"/>
              </a:spcAft>
              <a:buClr>
                <a:srgbClr val="7F7F7F"/>
              </a:buClr>
              <a:buSzPts val="1500"/>
              <a:buFont typeface="Cambria"/>
              <a:buChar char="○"/>
            </a:pPr>
            <a:r>
              <a:rPr lang="en-US" sz="1500">
                <a:latin typeface="Times"/>
                <a:ea typeface="Times"/>
                <a:cs typeface="Times"/>
                <a:sym typeface="Times"/>
              </a:rPr>
              <a:t>Utilize student loans </a:t>
            </a:r>
            <a:r>
              <a:rPr lang="en-US" sz="1500" b="1" i="1">
                <a:latin typeface="Times"/>
                <a:ea typeface="Times"/>
                <a:cs typeface="Times"/>
                <a:sym typeface="Times"/>
              </a:rPr>
              <a:t>before</a:t>
            </a:r>
            <a:r>
              <a:rPr lang="en-US" sz="1500">
                <a:latin typeface="Times"/>
                <a:ea typeface="Times"/>
                <a:cs typeface="Times"/>
                <a:sym typeface="Times"/>
              </a:rPr>
              <a:t> working more than 18 hours per week</a:t>
            </a:r>
            <a:endParaRPr sz="1500">
              <a:latin typeface="Times"/>
              <a:ea typeface="Times"/>
              <a:cs typeface="Times"/>
              <a:sym typeface="Times"/>
            </a:endParaRPr>
          </a:p>
          <a:p>
            <a:pPr marL="800100" lvl="1" indent="-352425" algn="l" rtl="0">
              <a:lnSpc>
                <a:spcPct val="100000"/>
              </a:lnSpc>
              <a:spcBef>
                <a:spcPts val="0"/>
              </a:spcBef>
              <a:spcAft>
                <a:spcPts val="0"/>
              </a:spcAft>
              <a:buClr>
                <a:srgbClr val="7F7F7F"/>
              </a:buClr>
              <a:buSzPts val="1500"/>
              <a:buFont typeface="Cambria"/>
              <a:buChar char="○"/>
            </a:pPr>
            <a:r>
              <a:rPr lang="en-US" sz="1500">
                <a:latin typeface="Times"/>
                <a:ea typeface="Times"/>
                <a:cs typeface="Times"/>
                <a:sym typeface="Times"/>
              </a:rPr>
              <a:t>Take what you </a:t>
            </a:r>
            <a:r>
              <a:rPr lang="en-US" sz="1500" b="1" i="1">
                <a:latin typeface="Times"/>
                <a:ea typeface="Times"/>
                <a:cs typeface="Times"/>
                <a:sym typeface="Times"/>
              </a:rPr>
              <a:t>need</a:t>
            </a:r>
            <a:r>
              <a:rPr lang="en-US" sz="1500">
                <a:latin typeface="Times"/>
                <a:ea typeface="Times"/>
                <a:cs typeface="Times"/>
                <a:sym typeface="Times"/>
              </a:rPr>
              <a:t>, not just what is offered</a:t>
            </a:r>
            <a:endParaRPr sz="1500">
              <a:latin typeface="Times"/>
              <a:ea typeface="Times"/>
              <a:cs typeface="Times"/>
              <a:sym typeface="Times"/>
            </a:endParaRPr>
          </a:p>
          <a:p>
            <a:pPr marL="800100" lvl="0" indent="0" algn="l" rtl="0">
              <a:lnSpc>
                <a:spcPct val="100000"/>
              </a:lnSpc>
              <a:spcBef>
                <a:spcPts val="0"/>
              </a:spcBef>
              <a:spcAft>
                <a:spcPts val="0"/>
              </a:spcAft>
              <a:buNone/>
            </a:pPr>
            <a:endParaRPr sz="1500">
              <a:latin typeface="Times"/>
              <a:ea typeface="Times"/>
              <a:cs typeface="Times"/>
              <a:sym typeface="Times"/>
            </a:endParaRPr>
          </a:p>
          <a:p>
            <a:pPr marL="0" lvl="0" indent="0" algn="l" rtl="0">
              <a:lnSpc>
                <a:spcPct val="100000"/>
              </a:lnSpc>
              <a:spcBef>
                <a:spcPts val="0"/>
              </a:spcBef>
              <a:spcAft>
                <a:spcPts val="0"/>
              </a:spcAft>
              <a:buSzPts val="1800"/>
              <a:buNone/>
            </a:pPr>
            <a:endParaRPr sz="1500">
              <a:latin typeface="Times"/>
              <a:ea typeface="Times"/>
              <a:cs typeface="Times"/>
              <a:sym typeface="Times"/>
            </a:endParaRPr>
          </a:p>
          <a:p>
            <a:pPr marL="1371600" lvl="0" indent="0" algn="l" rtl="0">
              <a:lnSpc>
                <a:spcPct val="150000"/>
              </a:lnSpc>
              <a:spcBef>
                <a:spcPts val="0"/>
              </a:spcBef>
              <a:spcAft>
                <a:spcPts val="0"/>
              </a:spcAft>
              <a:buSzPts val="1800"/>
              <a:buNone/>
            </a:pPr>
            <a:endParaRPr sz="1600">
              <a:latin typeface="Cambria"/>
              <a:ea typeface="Cambria"/>
              <a:cs typeface="Cambria"/>
              <a:sym typeface="Cambria"/>
            </a:endParaRPr>
          </a:p>
          <a:p>
            <a:pPr marL="742950" lvl="1" indent="-207008" algn="l" rtl="0">
              <a:lnSpc>
                <a:spcPct val="80000"/>
              </a:lnSpc>
              <a:spcBef>
                <a:spcPts val="1800"/>
              </a:spcBef>
              <a:spcAft>
                <a:spcPts val="0"/>
              </a:spcAft>
              <a:buSzPts val="1240"/>
              <a:buFont typeface="Arial"/>
              <a:buNone/>
            </a:pPr>
            <a:endParaRPr sz="124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0">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5"/>
          <p:cNvSpPr txBox="1">
            <a:spLocks noGrp="1"/>
          </p:cNvSpPr>
          <p:nvPr>
            <p:ph type="ctrTitle"/>
          </p:nvPr>
        </p:nvSpPr>
        <p:spPr>
          <a:xfrm>
            <a:off x="346525" y="195325"/>
            <a:ext cx="5641200" cy="699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04041"/>
              </a:buClr>
              <a:buSzPts val="3000"/>
              <a:buFont typeface="Cambria"/>
              <a:buNone/>
            </a:pPr>
            <a:r>
              <a:rPr lang="en-US" sz="2700">
                <a:latin typeface="Times"/>
                <a:ea typeface="Times"/>
                <a:cs typeface="Times"/>
                <a:sym typeface="Times"/>
              </a:rPr>
              <a:t>Realistic vs. Unrealistic Work Hours </a:t>
            </a:r>
            <a:endParaRPr sz="2700">
              <a:latin typeface="Times"/>
              <a:ea typeface="Times"/>
              <a:cs typeface="Times"/>
              <a:sym typeface="Times"/>
            </a:endParaRPr>
          </a:p>
        </p:txBody>
      </p:sp>
      <p:sp>
        <p:nvSpPr>
          <p:cNvPr id="287" name="Google Shape;287;p35"/>
          <p:cNvSpPr txBox="1">
            <a:spLocks noGrp="1"/>
          </p:cNvSpPr>
          <p:nvPr>
            <p:ph type="body" idx="1"/>
          </p:nvPr>
        </p:nvSpPr>
        <p:spPr>
          <a:xfrm>
            <a:off x="4833956" y="284947"/>
            <a:ext cx="3700462" cy="252412"/>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r>
              <a:rPr lang="en-US">
                <a:latin typeface="Times"/>
                <a:ea typeface="Times"/>
                <a:cs typeface="Times"/>
                <a:sym typeface="Times"/>
              </a:rPr>
              <a:t>WORKING AND STUDENT LOANS</a:t>
            </a:r>
            <a:endParaRPr>
              <a:latin typeface="Times"/>
              <a:ea typeface="Times"/>
              <a:cs typeface="Times"/>
              <a:sym typeface="Times"/>
            </a:endParaRPr>
          </a:p>
        </p:txBody>
      </p:sp>
      <p:sp>
        <p:nvSpPr>
          <p:cNvPr id="288" name="Google Shape;288;p35"/>
          <p:cNvSpPr txBox="1">
            <a:spLocks noGrp="1"/>
          </p:cNvSpPr>
          <p:nvPr>
            <p:ph type="body" idx="2"/>
          </p:nvPr>
        </p:nvSpPr>
        <p:spPr>
          <a:xfrm>
            <a:off x="308000" y="980400"/>
            <a:ext cx="4292700" cy="358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r>
              <a:rPr lang="en-US" sz="1400" u="sng">
                <a:latin typeface="Times"/>
                <a:ea typeface="Times"/>
                <a:cs typeface="Times"/>
                <a:sym typeface="Times"/>
              </a:rPr>
              <a:t>Realistic</a:t>
            </a:r>
            <a:endParaRPr sz="1400" u="sng">
              <a:latin typeface="Times"/>
              <a:ea typeface="Times"/>
              <a:cs typeface="Times"/>
              <a:sym typeface="Times"/>
            </a:endParaRPr>
          </a:p>
          <a:p>
            <a:pPr marL="0" lvl="0" indent="0" algn="ctr" rtl="0">
              <a:lnSpc>
                <a:spcPct val="100000"/>
              </a:lnSpc>
              <a:spcBef>
                <a:spcPts val="0"/>
              </a:spcBef>
              <a:spcAft>
                <a:spcPts val="0"/>
              </a:spcAft>
              <a:buSzPts val="1800"/>
              <a:buNone/>
            </a:pPr>
            <a:endParaRPr sz="1300" u="sng">
              <a:latin typeface="Times"/>
              <a:ea typeface="Times"/>
              <a:cs typeface="Times"/>
              <a:sym typeface="Times"/>
            </a:endParaRPr>
          </a:p>
          <a:p>
            <a:pPr marL="457200" lvl="0" indent="-317500" algn="l" rtl="0">
              <a:lnSpc>
                <a:spcPct val="100000"/>
              </a:lnSpc>
              <a:spcBef>
                <a:spcPts val="0"/>
              </a:spcBef>
              <a:spcAft>
                <a:spcPts val="0"/>
              </a:spcAft>
              <a:buSzPts val="1400"/>
              <a:buFont typeface="Times"/>
              <a:buChar char="●"/>
            </a:pPr>
            <a:r>
              <a:rPr lang="en-US" sz="1400">
                <a:latin typeface="Times"/>
                <a:ea typeface="Times"/>
                <a:cs typeface="Times"/>
                <a:sym typeface="Times"/>
              </a:rPr>
              <a:t>A job with two to four hour shifts only</a:t>
            </a:r>
            <a:endParaRPr sz="1400">
              <a:latin typeface="Times"/>
              <a:ea typeface="Times"/>
              <a:cs typeface="Times"/>
              <a:sym typeface="Times"/>
            </a:endParaRPr>
          </a:p>
          <a:p>
            <a:pPr marL="457200" lvl="0" indent="-317500" algn="l" rtl="0">
              <a:lnSpc>
                <a:spcPct val="100000"/>
              </a:lnSpc>
              <a:spcBef>
                <a:spcPts val="0"/>
              </a:spcBef>
              <a:spcAft>
                <a:spcPts val="0"/>
              </a:spcAft>
              <a:buSzPts val="1400"/>
              <a:buFont typeface="Times"/>
              <a:buChar char="●"/>
            </a:pPr>
            <a:r>
              <a:rPr lang="en-US" sz="1400">
                <a:latin typeface="Times"/>
                <a:ea typeface="Times"/>
                <a:cs typeface="Times"/>
                <a:sym typeface="Times"/>
              </a:rPr>
              <a:t>A job that allows downtime for readings or assignments</a:t>
            </a:r>
            <a:endParaRPr sz="1400">
              <a:latin typeface="Times"/>
              <a:ea typeface="Times"/>
              <a:cs typeface="Times"/>
              <a:sym typeface="Times"/>
            </a:endParaRPr>
          </a:p>
          <a:p>
            <a:pPr marL="457200" lvl="0" indent="-317500" algn="l" rtl="0">
              <a:lnSpc>
                <a:spcPct val="100000"/>
              </a:lnSpc>
              <a:spcBef>
                <a:spcPts val="0"/>
              </a:spcBef>
              <a:spcAft>
                <a:spcPts val="0"/>
              </a:spcAft>
              <a:buSzPts val="1400"/>
              <a:buFont typeface="Times"/>
              <a:buChar char="●"/>
            </a:pPr>
            <a:r>
              <a:rPr lang="en-US" sz="1400">
                <a:latin typeface="Times"/>
                <a:ea typeface="Times"/>
                <a:cs typeface="Times"/>
                <a:sym typeface="Times"/>
              </a:rPr>
              <a:t>A job that provides free meals/food during shifts </a:t>
            </a:r>
            <a:endParaRPr sz="1400">
              <a:latin typeface="Times"/>
              <a:ea typeface="Times"/>
              <a:cs typeface="Times"/>
              <a:sym typeface="Times"/>
            </a:endParaRPr>
          </a:p>
          <a:p>
            <a:pPr marL="457200" lvl="0" indent="-317500" algn="l" rtl="0">
              <a:lnSpc>
                <a:spcPct val="100000"/>
              </a:lnSpc>
              <a:spcBef>
                <a:spcPts val="0"/>
              </a:spcBef>
              <a:spcAft>
                <a:spcPts val="0"/>
              </a:spcAft>
              <a:buSzPts val="1400"/>
              <a:buFont typeface="Times"/>
              <a:buChar char="●"/>
            </a:pPr>
            <a:r>
              <a:rPr lang="en-US" sz="1400">
                <a:latin typeface="Times"/>
                <a:ea typeface="Times"/>
                <a:cs typeface="Times"/>
                <a:sym typeface="Times"/>
              </a:rPr>
              <a:t>A job with consistent scheduling and/or ask you to pick up shifts </a:t>
            </a:r>
            <a:endParaRPr sz="1400">
              <a:latin typeface="Times"/>
              <a:ea typeface="Times"/>
              <a:cs typeface="Times"/>
              <a:sym typeface="Times"/>
            </a:endParaRPr>
          </a:p>
          <a:p>
            <a:pPr marL="457200" lvl="0" indent="-317500" algn="l" rtl="0">
              <a:lnSpc>
                <a:spcPct val="100000"/>
              </a:lnSpc>
              <a:spcBef>
                <a:spcPts val="0"/>
              </a:spcBef>
              <a:spcAft>
                <a:spcPts val="0"/>
              </a:spcAft>
              <a:buSzPts val="1400"/>
              <a:buFont typeface="Times"/>
              <a:buChar char="●"/>
            </a:pPr>
            <a:r>
              <a:rPr lang="en-US" sz="1400">
                <a:latin typeface="Times"/>
                <a:ea typeface="Times"/>
                <a:cs typeface="Times"/>
                <a:sym typeface="Times"/>
              </a:rPr>
              <a:t>Working every other day or no weekends</a:t>
            </a:r>
            <a:endParaRPr sz="1400">
              <a:latin typeface="Times"/>
              <a:ea typeface="Times"/>
              <a:cs typeface="Times"/>
              <a:sym typeface="Times"/>
            </a:endParaRPr>
          </a:p>
          <a:p>
            <a:pPr marL="457200" lvl="0" indent="-317500" algn="l" rtl="0">
              <a:lnSpc>
                <a:spcPct val="100000"/>
              </a:lnSpc>
              <a:spcBef>
                <a:spcPts val="0"/>
              </a:spcBef>
              <a:spcAft>
                <a:spcPts val="0"/>
              </a:spcAft>
              <a:buSzPts val="1400"/>
              <a:buFont typeface="Times"/>
              <a:buChar char="●"/>
            </a:pPr>
            <a:r>
              <a:rPr lang="en-US" sz="1400">
                <a:latin typeface="Times"/>
                <a:ea typeface="Times"/>
                <a:cs typeface="Times"/>
                <a:sym typeface="Times"/>
              </a:rPr>
              <a:t>A job that allows you to create your own schedule </a:t>
            </a:r>
            <a:endParaRPr sz="1400">
              <a:latin typeface="Times"/>
              <a:ea typeface="Times"/>
              <a:cs typeface="Times"/>
              <a:sym typeface="Times"/>
            </a:endParaRPr>
          </a:p>
          <a:p>
            <a:pPr marL="457200" lvl="0" indent="-317500" algn="l" rtl="0">
              <a:lnSpc>
                <a:spcPct val="100000"/>
              </a:lnSpc>
              <a:spcBef>
                <a:spcPts val="0"/>
              </a:spcBef>
              <a:spcAft>
                <a:spcPts val="0"/>
              </a:spcAft>
              <a:buSzPts val="1400"/>
              <a:buFont typeface="Times"/>
              <a:buChar char="●"/>
            </a:pPr>
            <a:r>
              <a:rPr lang="en-US" sz="1400">
                <a:latin typeface="Times"/>
                <a:ea typeface="Times"/>
                <a:cs typeface="Times"/>
                <a:sym typeface="Times"/>
              </a:rPr>
              <a:t>A paid internship </a:t>
            </a:r>
            <a:endParaRPr sz="1400">
              <a:latin typeface="Times"/>
              <a:ea typeface="Times"/>
              <a:cs typeface="Times"/>
              <a:sym typeface="Times"/>
            </a:endParaRPr>
          </a:p>
          <a:p>
            <a:pPr marL="457200" lvl="0" indent="-317500" algn="l" rtl="0">
              <a:lnSpc>
                <a:spcPct val="100000"/>
              </a:lnSpc>
              <a:spcBef>
                <a:spcPts val="0"/>
              </a:spcBef>
              <a:spcAft>
                <a:spcPts val="0"/>
              </a:spcAft>
              <a:buSzPts val="1400"/>
              <a:buFont typeface="Times"/>
              <a:buChar char="●"/>
            </a:pPr>
            <a:r>
              <a:rPr lang="en-US" sz="1400">
                <a:latin typeface="Times"/>
                <a:ea typeface="Times"/>
                <a:cs typeface="Times"/>
                <a:sym typeface="Times"/>
              </a:rPr>
              <a:t>Examples: library attendant, monitor, peer educator/advisor, student ambassador, front desk, study tables attendant, organizational tasks</a:t>
            </a:r>
            <a:endParaRPr sz="1400">
              <a:latin typeface="Times"/>
              <a:ea typeface="Times"/>
              <a:cs typeface="Times"/>
              <a:sym typeface="Times"/>
            </a:endParaRPr>
          </a:p>
          <a:p>
            <a:pPr marL="742950" lvl="1" indent="-207009" algn="l" rtl="0">
              <a:lnSpc>
                <a:spcPct val="80000"/>
              </a:lnSpc>
              <a:spcBef>
                <a:spcPts val="1800"/>
              </a:spcBef>
              <a:spcAft>
                <a:spcPts val="0"/>
              </a:spcAft>
              <a:buSzPts val="1240"/>
              <a:buFont typeface="Arial"/>
              <a:buNone/>
            </a:pPr>
            <a:endParaRPr sz="1300">
              <a:latin typeface="Times"/>
              <a:ea typeface="Times"/>
              <a:cs typeface="Times"/>
              <a:sym typeface="Times"/>
            </a:endParaRPr>
          </a:p>
        </p:txBody>
      </p:sp>
      <p:sp>
        <p:nvSpPr>
          <p:cNvPr id="289" name="Google Shape;289;p35"/>
          <p:cNvSpPr txBox="1"/>
          <p:nvPr/>
        </p:nvSpPr>
        <p:spPr>
          <a:xfrm>
            <a:off x="4792000" y="980400"/>
            <a:ext cx="4160700" cy="2970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u="sng">
                <a:solidFill>
                  <a:srgbClr val="404041"/>
                </a:solidFill>
                <a:latin typeface="Times"/>
                <a:ea typeface="Times"/>
                <a:cs typeface="Times"/>
                <a:sym typeface="Times"/>
              </a:rPr>
              <a:t>Unrealistic</a:t>
            </a:r>
            <a:endParaRPr u="sng">
              <a:solidFill>
                <a:srgbClr val="404041"/>
              </a:solidFill>
              <a:latin typeface="Times"/>
              <a:ea typeface="Times"/>
              <a:cs typeface="Times"/>
              <a:sym typeface="Times"/>
            </a:endParaRPr>
          </a:p>
          <a:p>
            <a:pPr marL="0" lvl="0" indent="0" algn="ctr" rtl="0">
              <a:spcBef>
                <a:spcPts val="0"/>
              </a:spcBef>
              <a:spcAft>
                <a:spcPts val="0"/>
              </a:spcAft>
              <a:buNone/>
            </a:pPr>
            <a:endParaRPr sz="1300" u="sng">
              <a:solidFill>
                <a:srgbClr val="404041"/>
              </a:solidFill>
              <a:latin typeface="Times"/>
              <a:ea typeface="Times"/>
              <a:cs typeface="Times"/>
              <a:sym typeface="Times"/>
            </a:endParaRPr>
          </a:p>
          <a:p>
            <a:pPr marL="457200" lvl="0" indent="-317500" algn="l" rtl="0">
              <a:spcBef>
                <a:spcPts val="0"/>
              </a:spcBef>
              <a:spcAft>
                <a:spcPts val="0"/>
              </a:spcAft>
              <a:buClr>
                <a:srgbClr val="888888"/>
              </a:buClr>
              <a:buSzPts val="1400"/>
              <a:buFont typeface="Times"/>
              <a:buChar char="●"/>
            </a:pPr>
            <a:r>
              <a:rPr lang="en-US">
                <a:solidFill>
                  <a:srgbClr val="404041"/>
                </a:solidFill>
                <a:latin typeface="Times"/>
                <a:ea typeface="Times"/>
                <a:cs typeface="Times"/>
                <a:sym typeface="Times"/>
              </a:rPr>
              <a:t>Working night shift</a:t>
            </a:r>
            <a:endParaRPr>
              <a:solidFill>
                <a:srgbClr val="404041"/>
              </a:solidFill>
              <a:latin typeface="Times"/>
              <a:ea typeface="Times"/>
              <a:cs typeface="Times"/>
              <a:sym typeface="Times"/>
            </a:endParaRPr>
          </a:p>
          <a:p>
            <a:pPr marL="457200" lvl="0" indent="-317500" algn="l" rtl="0">
              <a:spcBef>
                <a:spcPts val="0"/>
              </a:spcBef>
              <a:spcAft>
                <a:spcPts val="0"/>
              </a:spcAft>
              <a:buClr>
                <a:srgbClr val="888888"/>
              </a:buClr>
              <a:buSzPts val="1400"/>
              <a:buFont typeface="Times"/>
              <a:buChar char="●"/>
            </a:pPr>
            <a:r>
              <a:rPr lang="en-US">
                <a:solidFill>
                  <a:srgbClr val="404041"/>
                </a:solidFill>
                <a:latin typeface="Times"/>
                <a:ea typeface="Times"/>
                <a:cs typeface="Times"/>
                <a:sym typeface="Times"/>
              </a:rPr>
              <a:t>Having multiple jobs with 6+ hour shifts</a:t>
            </a:r>
            <a:endParaRPr>
              <a:solidFill>
                <a:srgbClr val="404041"/>
              </a:solidFill>
              <a:latin typeface="Times"/>
              <a:ea typeface="Times"/>
              <a:cs typeface="Times"/>
              <a:sym typeface="Times"/>
            </a:endParaRPr>
          </a:p>
          <a:p>
            <a:pPr marL="457200" lvl="0" indent="-317500" algn="l" rtl="0">
              <a:spcBef>
                <a:spcPts val="0"/>
              </a:spcBef>
              <a:spcAft>
                <a:spcPts val="0"/>
              </a:spcAft>
              <a:buClr>
                <a:srgbClr val="888888"/>
              </a:buClr>
              <a:buSzPts val="1400"/>
              <a:buFont typeface="Times"/>
              <a:buChar char="●"/>
            </a:pPr>
            <a:r>
              <a:rPr lang="en-US">
                <a:solidFill>
                  <a:srgbClr val="333333"/>
                </a:solidFill>
                <a:latin typeface="Times"/>
                <a:ea typeface="Times"/>
                <a:cs typeface="Times"/>
                <a:sym typeface="Times"/>
              </a:rPr>
              <a:t>Labor intensive jobs</a:t>
            </a:r>
            <a:endParaRPr>
              <a:solidFill>
                <a:srgbClr val="333333"/>
              </a:solidFill>
              <a:latin typeface="Times"/>
              <a:ea typeface="Times"/>
              <a:cs typeface="Times"/>
              <a:sym typeface="Times"/>
            </a:endParaRPr>
          </a:p>
          <a:p>
            <a:pPr marL="457200" lvl="0" indent="-317500" algn="l" rtl="0">
              <a:spcBef>
                <a:spcPts val="0"/>
              </a:spcBef>
              <a:spcAft>
                <a:spcPts val="0"/>
              </a:spcAft>
              <a:buClr>
                <a:srgbClr val="888888"/>
              </a:buClr>
              <a:buSzPts val="1400"/>
              <a:buFont typeface="Times"/>
              <a:buChar char="●"/>
            </a:pPr>
            <a:r>
              <a:rPr lang="en-US">
                <a:solidFill>
                  <a:srgbClr val="333333"/>
                </a:solidFill>
                <a:latin typeface="Times"/>
                <a:ea typeface="Times"/>
                <a:cs typeface="Times"/>
                <a:sym typeface="Times"/>
              </a:rPr>
              <a:t>Over-scheduling or not honoring other commitments</a:t>
            </a:r>
            <a:endParaRPr>
              <a:solidFill>
                <a:srgbClr val="333333"/>
              </a:solidFill>
              <a:latin typeface="Times"/>
              <a:ea typeface="Times"/>
              <a:cs typeface="Times"/>
              <a:sym typeface="Times"/>
            </a:endParaRPr>
          </a:p>
          <a:p>
            <a:pPr marL="457200" lvl="0" indent="-317500" algn="l" rtl="0">
              <a:spcBef>
                <a:spcPts val="0"/>
              </a:spcBef>
              <a:spcAft>
                <a:spcPts val="0"/>
              </a:spcAft>
              <a:buClr>
                <a:srgbClr val="888888"/>
              </a:buClr>
              <a:buSzPts val="1400"/>
              <a:buFont typeface="Times"/>
              <a:buChar char="●"/>
            </a:pPr>
            <a:r>
              <a:rPr lang="en-US">
                <a:solidFill>
                  <a:srgbClr val="333333"/>
                </a:solidFill>
                <a:latin typeface="Times"/>
                <a:ea typeface="Times"/>
                <a:cs typeface="Times"/>
                <a:sym typeface="Times"/>
              </a:rPr>
              <a:t>Working everyday</a:t>
            </a:r>
            <a:endParaRPr>
              <a:solidFill>
                <a:srgbClr val="333333"/>
              </a:solidFill>
              <a:latin typeface="Times"/>
              <a:ea typeface="Times"/>
              <a:cs typeface="Times"/>
              <a:sym typeface="Times"/>
            </a:endParaRPr>
          </a:p>
          <a:p>
            <a:pPr marL="457200" lvl="0" indent="-317500" algn="l" rtl="0">
              <a:spcBef>
                <a:spcPts val="0"/>
              </a:spcBef>
              <a:spcAft>
                <a:spcPts val="0"/>
              </a:spcAft>
              <a:buClr>
                <a:srgbClr val="888888"/>
              </a:buClr>
              <a:buSzPts val="1400"/>
              <a:buFont typeface="Times"/>
              <a:buChar char="●"/>
            </a:pPr>
            <a:r>
              <a:rPr lang="en-US">
                <a:solidFill>
                  <a:srgbClr val="333333"/>
                </a:solidFill>
                <a:latin typeface="Times"/>
                <a:ea typeface="Times"/>
                <a:cs typeface="Times"/>
                <a:sym typeface="Times"/>
              </a:rPr>
              <a:t>Working full time while taking full time credit hours</a:t>
            </a:r>
            <a:endParaRPr>
              <a:solidFill>
                <a:srgbClr val="333333"/>
              </a:solidFill>
              <a:latin typeface="Times"/>
              <a:ea typeface="Times"/>
              <a:cs typeface="Times"/>
              <a:sym typeface="Times"/>
            </a:endParaRPr>
          </a:p>
          <a:p>
            <a:pPr marL="457200" lvl="0" indent="-317500" algn="l" rtl="0">
              <a:spcBef>
                <a:spcPts val="0"/>
              </a:spcBef>
              <a:spcAft>
                <a:spcPts val="0"/>
              </a:spcAft>
              <a:buClr>
                <a:srgbClr val="888888"/>
              </a:buClr>
              <a:buSzPts val="1400"/>
              <a:buFont typeface="Times"/>
              <a:buChar char="●"/>
            </a:pPr>
            <a:r>
              <a:rPr lang="en-US">
                <a:solidFill>
                  <a:srgbClr val="404041"/>
                </a:solidFill>
                <a:latin typeface="Times"/>
                <a:ea typeface="Times"/>
                <a:cs typeface="Times"/>
                <a:sym typeface="Times"/>
              </a:rPr>
              <a:t>Working to pay rent, eat, pay bills over $50, support others</a:t>
            </a:r>
            <a:endParaRPr>
              <a:solidFill>
                <a:srgbClr val="404041"/>
              </a:solidFill>
              <a:latin typeface="Times"/>
              <a:ea typeface="Times"/>
              <a:cs typeface="Times"/>
              <a:sym typeface="Times"/>
            </a:endParaRPr>
          </a:p>
          <a:p>
            <a:pPr marL="0" lvl="0" indent="0" algn="l" rtl="0">
              <a:spcBef>
                <a:spcPts val="0"/>
              </a:spcBef>
              <a:spcAft>
                <a:spcPts val="0"/>
              </a:spcAft>
              <a:buNone/>
            </a:pPr>
            <a:endParaRPr>
              <a:solidFill>
                <a:srgbClr val="404041"/>
              </a:solidFill>
              <a:latin typeface="Times"/>
              <a:ea typeface="Times"/>
              <a:cs typeface="Times"/>
              <a:sym typeface="Time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6"/>
          <p:cNvSpPr txBox="1"/>
          <p:nvPr/>
        </p:nvSpPr>
        <p:spPr>
          <a:xfrm>
            <a:off x="5722275" y="914413"/>
            <a:ext cx="3345300" cy="3165900"/>
          </a:xfrm>
          <a:prstGeom prst="rect">
            <a:avLst/>
          </a:prstGeom>
          <a:noFill/>
          <a:ln>
            <a:noFill/>
          </a:ln>
        </p:spPr>
        <p:txBody>
          <a:bodyPr spcFirstLastPara="1" wrap="square" lIns="91425" tIns="45700" rIns="91425" bIns="45700" anchor="t" anchorCtr="0">
            <a:noAutofit/>
          </a:bodyPr>
          <a:lstStyle/>
          <a:p>
            <a:pPr marL="457200" marR="0" lvl="1" indent="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Cambria"/>
              <a:ea typeface="Cambria"/>
              <a:cs typeface="Cambria"/>
              <a:sym typeface="Cambria"/>
            </a:endParaRPr>
          </a:p>
          <a:p>
            <a:pPr marL="457200" marR="0" lvl="0" indent="-323850" algn="l" rtl="0">
              <a:lnSpc>
                <a:spcPct val="100000"/>
              </a:lnSpc>
              <a:spcBef>
                <a:spcPts val="0"/>
              </a:spcBef>
              <a:spcAft>
                <a:spcPts val="0"/>
              </a:spcAft>
              <a:buClr>
                <a:srgbClr val="7F7F7F"/>
              </a:buClr>
              <a:buSzPts val="1500"/>
              <a:buFont typeface="Times"/>
              <a:buChar char="●"/>
            </a:pPr>
            <a:r>
              <a:rPr lang="en-US" sz="1500" i="0" u="none" strike="noStrike" cap="none">
                <a:solidFill>
                  <a:srgbClr val="444444"/>
                </a:solidFill>
                <a:latin typeface="Times"/>
                <a:ea typeface="Times"/>
                <a:cs typeface="Times"/>
                <a:sym typeface="Times"/>
              </a:rPr>
              <a:t>You can change the amount of the loan that you take out.  </a:t>
            </a:r>
            <a:endParaRPr sz="1500" i="0" u="none" strike="noStrike" cap="none">
              <a:solidFill>
                <a:srgbClr val="444444"/>
              </a:solidFill>
              <a:latin typeface="Times"/>
              <a:ea typeface="Times"/>
              <a:cs typeface="Times"/>
              <a:sym typeface="Times"/>
            </a:endParaRPr>
          </a:p>
          <a:p>
            <a:pPr marL="457200" marR="0" lvl="0" indent="-323850" algn="l" rtl="0">
              <a:lnSpc>
                <a:spcPct val="100000"/>
              </a:lnSpc>
              <a:spcBef>
                <a:spcPts val="0"/>
              </a:spcBef>
              <a:spcAft>
                <a:spcPts val="0"/>
              </a:spcAft>
              <a:buClr>
                <a:srgbClr val="7F7F7F"/>
              </a:buClr>
              <a:buSzPts val="1500"/>
              <a:buFont typeface="Times"/>
              <a:buChar char="●"/>
            </a:pPr>
            <a:r>
              <a:rPr lang="en-US" sz="1500" i="0" u="none" strike="noStrike" cap="none">
                <a:solidFill>
                  <a:srgbClr val="444444"/>
                </a:solidFill>
                <a:latin typeface="Times"/>
                <a:ea typeface="Times"/>
                <a:cs typeface="Times"/>
                <a:sym typeface="Times"/>
              </a:rPr>
              <a:t>Go to One, </a:t>
            </a:r>
            <a:r>
              <a:rPr lang="en-US" sz="1500" i="0" u="sng" strike="noStrike" cap="none">
                <a:solidFill>
                  <a:schemeClr val="hlink"/>
                </a:solidFill>
                <a:latin typeface="Times"/>
                <a:ea typeface="Times"/>
                <a:cs typeface="Times"/>
                <a:sym typeface="Times"/>
                <a:hlinkClick r:id="rId3"/>
              </a:rPr>
              <a:t>View/Manage My Financial Information</a:t>
            </a:r>
            <a:r>
              <a:rPr lang="en-US" sz="1500" i="0" u="none" strike="noStrike" cap="none">
                <a:solidFill>
                  <a:srgbClr val="444444"/>
                </a:solidFill>
                <a:latin typeface="Times"/>
                <a:ea typeface="Times"/>
                <a:cs typeface="Times"/>
                <a:sym typeface="Times"/>
              </a:rPr>
              <a:t> then select Accept/Decline Awards.</a:t>
            </a:r>
            <a:endParaRPr sz="1500" i="0" u="none" strike="noStrike" cap="none">
              <a:solidFill>
                <a:srgbClr val="444444"/>
              </a:solidFill>
              <a:latin typeface="Times"/>
              <a:ea typeface="Times"/>
              <a:cs typeface="Times"/>
              <a:sym typeface="Times"/>
            </a:endParaRPr>
          </a:p>
          <a:p>
            <a:pPr marL="457200" marR="0" lvl="0" indent="-323850" algn="l" rtl="0">
              <a:lnSpc>
                <a:spcPct val="100000"/>
              </a:lnSpc>
              <a:spcBef>
                <a:spcPts val="0"/>
              </a:spcBef>
              <a:spcAft>
                <a:spcPts val="0"/>
              </a:spcAft>
              <a:buClr>
                <a:srgbClr val="7F7F7F"/>
              </a:buClr>
              <a:buSzPts val="1500"/>
              <a:buFont typeface="Times"/>
              <a:buChar char="●"/>
            </a:pPr>
            <a:r>
              <a:rPr lang="en-US" sz="1500" i="0" u="none" strike="noStrike" cap="none">
                <a:solidFill>
                  <a:srgbClr val="444444"/>
                </a:solidFill>
                <a:latin typeface="Times"/>
                <a:ea typeface="Times"/>
                <a:cs typeface="Times"/>
                <a:sym typeface="Times"/>
              </a:rPr>
              <a:t>Select Accept and enter the amount.</a:t>
            </a:r>
            <a:endParaRPr sz="1500" i="0" u="none" strike="noStrike" cap="none">
              <a:solidFill>
                <a:srgbClr val="444444"/>
              </a:solidFill>
              <a:latin typeface="Times"/>
              <a:ea typeface="Times"/>
              <a:cs typeface="Times"/>
              <a:sym typeface="Times"/>
            </a:endParaRPr>
          </a:p>
          <a:p>
            <a:pPr marL="457200" marR="0" lvl="0" indent="-323850" algn="l" rtl="0">
              <a:lnSpc>
                <a:spcPct val="100000"/>
              </a:lnSpc>
              <a:spcBef>
                <a:spcPts val="0"/>
              </a:spcBef>
              <a:spcAft>
                <a:spcPts val="0"/>
              </a:spcAft>
              <a:buClr>
                <a:srgbClr val="7F7F7F"/>
              </a:buClr>
              <a:buSzPts val="1500"/>
              <a:buFont typeface="Times"/>
              <a:buChar char="●"/>
            </a:pPr>
            <a:r>
              <a:rPr lang="en-US" sz="1500" i="0" u="none" strike="noStrike" cap="none">
                <a:solidFill>
                  <a:srgbClr val="444444"/>
                </a:solidFill>
                <a:latin typeface="Times"/>
                <a:ea typeface="Times"/>
                <a:cs typeface="Times"/>
                <a:sym typeface="Times"/>
              </a:rPr>
              <a:t>Even if you take out loans or work, you can save more money living off campus than on campus. </a:t>
            </a:r>
            <a:endParaRPr sz="1500" i="0" u="none" strike="noStrike" cap="none">
              <a:solidFill>
                <a:srgbClr val="444444"/>
              </a:solidFill>
              <a:latin typeface="Times"/>
              <a:ea typeface="Times"/>
              <a:cs typeface="Times"/>
              <a:sym typeface="Times"/>
            </a:endParaRPr>
          </a:p>
          <a:p>
            <a:pPr marL="457200" marR="0" lvl="0" indent="0" algn="l" rtl="0">
              <a:lnSpc>
                <a:spcPct val="150000"/>
              </a:lnSpc>
              <a:spcBef>
                <a:spcPts val="0"/>
              </a:spcBef>
              <a:spcAft>
                <a:spcPts val="0"/>
              </a:spcAft>
              <a:buClr>
                <a:srgbClr val="000000"/>
              </a:buClr>
              <a:buSzPts val="1600"/>
              <a:buFont typeface="Arial"/>
              <a:buNone/>
            </a:pPr>
            <a:endParaRPr sz="1500" i="0" u="none" strike="noStrike" cap="none">
              <a:solidFill>
                <a:srgbClr val="444444"/>
              </a:solidFill>
              <a:latin typeface="Times"/>
              <a:ea typeface="Times"/>
              <a:cs typeface="Times"/>
              <a:sym typeface="Times"/>
            </a:endParaRPr>
          </a:p>
        </p:txBody>
      </p:sp>
      <p:sp>
        <p:nvSpPr>
          <p:cNvPr id="295" name="Google Shape;295;p36"/>
          <p:cNvSpPr txBox="1"/>
          <p:nvPr/>
        </p:nvSpPr>
        <p:spPr>
          <a:xfrm>
            <a:off x="202721" y="175763"/>
            <a:ext cx="4791973" cy="7386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3F3F3F"/>
                </a:solidFill>
                <a:latin typeface="Times"/>
                <a:ea typeface="Times"/>
                <a:cs typeface="Times"/>
                <a:sym typeface="Times"/>
              </a:rPr>
              <a:t>Working and Student Loans</a:t>
            </a:r>
            <a:endParaRPr sz="2800" i="0" u="none" strike="noStrike" cap="none">
              <a:solidFill>
                <a:srgbClr val="3F3F3F"/>
              </a:solidFill>
              <a:latin typeface="Times"/>
              <a:ea typeface="Times"/>
              <a:cs typeface="Times"/>
              <a:sym typeface="Time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6" name="Google Shape;296;p36" descr="A screenshot of a cell phone&#10;&#10;Description generated with very high confidence"/>
          <p:cNvPicPr preferRelativeResize="0"/>
          <p:nvPr/>
        </p:nvPicPr>
        <p:blipFill rotWithShape="1">
          <a:blip r:embed="rId4">
            <a:alphaModFix/>
          </a:blip>
          <a:srcRect/>
          <a:stretch/>
        </p:blipFill>
        <p:spPr>
          <a:xfrm>
            <a:off x="86100" y="839213"/>
            <a:ext cx="5636175" cy="3465075"/>
          </a:xfrm>
          <a:prstGeom prst="rect">
            <a:avLst/>
          </a:prstGeom>
          <a:noFill/>
          <a:ln>
            <a:noFill/>
          </a:ln>
        </p:spPr>
      </p:pic>
      <p:sp>
        <p:nvSpPr>
          <p:cNvPr id="297" name="Google Shape;297;p36"/>
          <p:cNvSpPr txBox="1"/>
          <p:nvPr/>
        </p:nvSpPr>
        <p:spPr>
          <a:xfrm>
            <a:off x="6111815" y="229678"/>
            <a:ext cx="27432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100" i="0" u="none" strike="noStrike" cap="none">
                <a:solidFill>
                  <a:srgbClr val="A6A6A6"/>
                </a:solidFill>
                <a:latin typeface="Times"/>
                <a:ea typeface="Times"/>
                <a:cs typeface="Times"/>
                <a:sym typeface="Times"/>
              </a:rPr>
              <a:t>WORKING AND STUDENT LOANS</a:t>
            </a:r>
            <a:endParaRPr sz="1100" i="0" u="none" strike="noStrike" cap="none">
              <a:solidFill>
                <a:srgbClr val="000000"/>
              </a:solidFill>
              <a:latin typeface="Times"/>
              <a:ea typeface="Times"/>
              <a:cs typeface="Times"/>
              <a:sym typeface="Time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7"/>
          <p:cNvSpPr txBox="1">
            <a:spLocks noGrp="1"/>
          </p:cNvSpPr>
          <p:nvPr>
            <p:ph type="title"/>
          </p:nvPr>
        </p:nvSpPr>
        <p:spPr>
          <a:xfrm>
            <a:off x="506694" y="2274522"/>
            <a:ext cx="6802482" cy="65691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4000"/>
              <a:buFont typeface="Arial"/>
              <a:buNone/>
            </a:pPr>
            <a:r>
              <a:rPr lang="en-US">
                <a:latin typeface="Times"/>
                <a:ea typeface="Times"/>
                <a:cs typeface="Times"/>
                <a:sym typeface="Times"/>
              </a:rPr>
              <a:t>Review</a:t>
            </a:r>
            <a:endParaRPr>
              <a:latin typeface="Times"/>
              <a:ea typeface="Times"/>
              <a:cs typeface="Times"/>
              <a:sym typeface="Time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8"/>
          <p:cNvSpPr txBox="1">
            <a:spLocks noGrp="1"/>
          </p:cNvSpPr>
          <p:nvPr>
            <p:ph type="ctrTitle"/>
          </p:nvPr>
        </p:nvSpPr>
        <p:spPr>
          <a:xfrm>
            <a:off x="605298" y="198350"/>
            <a:ext cx="4980600" cy="699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04041"/>
              </a:buClr>
              <a:buSzPts val="3000"/>
              <a:buFont typeface="Arial"/>
              <a:buNone/>
            </a:pPr>
            <a:r>
              <a:rPr lang="en-US">
                <a:latin typeface="Times"/>
                <a:ea typeface="Times"/>
                <a:cs typeface="Times"/>
                <a:sym typeface="Times"/>
              </a:rPr>
              <a:t>Budgeting Suggestions</a:t>
            </a:r>
            <a:endParaRPr>
              <a:latin typeface="Times"/>
              <a:ea typeface="Times"/>
              <a:cs typeface="Times"/>
              <a:sym typeface="Times"/>
            </a:endParaRPr>
          </a:p>
        </p:txBody>
      </p:sp>
      <p:sp>
        <p:nvSpPr>
          <p:cNvPr id="308" name="Google Shape;308;p38"/>
          <p:cNvSpPr txBox="1">
            <a:spLocks noGrp="1"/>
          </p:cNvSpPr>
          <p:nvPr>
            <p:ph type="body" idx="1"/>
          </p:nvPr>
        </p:nvSpPr>
        <p:spPr>
          <a:xfrm>
            <a:off x="4881781" y="198347"/>
            <a:ext cx="3700500" cy="252300"/>
          </a:xfrm>
          <a:prstGeom prst="rect">
            <a:avLst/>
          </a:prstGeom>
          <a:noFill/>
          <a:ln>
            <a:noFill/>
          </a:ln>
        </p:spPr>
        <p:txBody>
          <a:bodyPr spcFirstLastPara="1" wrap="square" lIns="91425" tIns="45700" rIns="91425" bIns="45700" anchor="t" anchorCtr="0">
            <a:noAutofit/>
          </a:bodyPr>
          <a:lstStyle/>
          <a:p>
            <a:pPr marL="457200" lvl="0" indent="-228600" algn="r" rtl="0">
              <a:lnSpc>
                <a:spcPct val="100000"/>
              </a:lnSpc>
              <a:spcBef>
                <a:spcPts val="0"/>
              </a:spcBef>
              <a:spcAft>
                <a:spcPts val="0"/>
              </a:spcAft>
              <a:buSzPts val="1100"/>
              <a:buNone/>
            </a:pPr>
            <a:r>
              <a:rPr lang="en-US">
                <a:latin typeface="Times"/>
                <a:ea typeface="Times"/>
                <a:cs typeface="Times"/>
                <a:sym typeface="Times"/>
              </a:rPr>
              <a:t>REVIEW </a:t>
            </a:r>
            <a:endParaRPr>
              <a:latin typeface="Times"/>
              <a:ea typeface="Times"/>
              <a:cs typeface="Times"/>
              <a:sym typeface="Times"/>
            </a:endParaRPr>
          </a:p>
          <a:p>
            <a:pPr marL="457200" lvl="0" indent="-228600" algn="r" rtl="0">
              <a:lnSpc>
                <a:spcPct val="100000"/>
              </a:lnSpc>
              <a:spcBef>
                <a:spcPts val="0"/>
              </a:spcBef>
              <a:spcAft>
                <a:spcPts val="0"/>
              </a:spcAft>
              <a:buSzPts val="1100"/>
              <a:buNone/>
            </a:pPr>
            <a:endParaRPr>
              <a:latin typeface="Cambria"/>
              <a:ea typeface="Cambria"/>
              <a:cs typeface="Cambria"/>
              <a:sym typeface="Cambria"/>
            </a:endParaRPr>
          </a:p>
        </p:txBody>
      </p:sp>
      <p:sp>
        <p:nvSpPr>
          <p:cNvPr id="309" name="Google Shape;309;p38"/>
          <p:cNvSpPr txBox="1">
            <a:spLocks noGrp="1"/>
          </p:cNvSpPr>
          <p:nvPr>
            <p:ph type="body" idx="2"/>
          </p:nvPr>
        </p:nvSpPr>
        <p:spPr>
          <a:xfrm>
            <a:off x="181725" y="983500"/>
            <a:ext cx="3978900" cy="3263400"/>
          </a:xfrm>
          <a:prstGeom prst="rect">
            <a:avLst/>
          </a:prstGeom>
          <a:noFill/>
          <a:ln>
            <a:noFill/>
          </a:ln>
        </p:spPr>
        <p:txBody>
          <a:bodyPr spcFirstLastPara="1" wrap="square" lIns="91425" tIns="45700" rIns="91425" bIns="45700" anchor="t" anchorCtr="0">
            <a:noAutofit/>
          </a:bodyPr>
          <a:lstStyle/>
          <a:p>
            <a:pPr marL="457200" marR="0" lvl="0" indent="-323850" algn="l" rtl="0">
              <a:lnSpc>
                <a:spcPct val="100000"/>
              </a:lnSpc>
              <a:spcBef>
                <a:spcPts val="0"/>
              </a:spcBef>
              <a:spcAft>
                <a:spcPts val="0"/>
              </a:spcAft>
              <a:buClr>
                <a:srgbClr val="7F7F7F"/>
              </a:buClr>
              <a:buSzPts val="1500"/>
              <a:buFont typeface="Times"/>
              <a:buChar char="●"/>
            </a:pPr>
            <a:r>
              <a:rPr lang="en-US" sz="1500" b="1">
                <a:solidFill>
                  <a:srgbClr val="444444"/>
                </a:solidFill>
                <a:latin typeface="Times"/>
                <a:ea typeface="Times"/>
                <a:cs typeface="Times"/>
                <a:sym typeface="Times"/>
              </a:rPr>
              <a:t>Pay your rent up for at least six months each semester! </a:t>
            </a:r>
            <a:endParaRPr sz="1500" b="1">
              <a:solidFill>
                <a:srgbClr val="444444"/>
              </a:solidFill>
              <a:latin typeface="Times"/>
              <a:ea typeface="Times"/>
              <a:cs typeface="Times"/>
              <a:sym typeface="Times"/>
            </a:endParaRPr>
          </a:p>
          <a:p>
            <a:pPr marL="457200" marR="0" lvl="0" indent="-323850" algn="l" rtl="0">
              <a:lnSpc>
                <a:spcPct val="100000"/>
              </a:lnSpc>
              <a:spcBef>
                <a:spcPts val="0"/>
              </a:spcBef>
              <a:spcAft>
                <a:spcPts val="0"/>
              </a:spcAft>
              <a:buClr>
                <a:srgbClr val="7F7F7F"/>
              </a:buClr>
              <a:buSzPts val="1500"/>
              <a:buFont typeface="Cambria"/>
              <a:buChar char="●"/>
            </a:pPr>
            <a:r>
              <a:rPr lang="en-US" sz="1500">
                <a:solidFill>
                  <a:srgbClr val="444444"/>
                </a:solidFill>
                <a:latin typeface="Times"/>
                <a:ea typeface="Times"/>
                <a:cs typeface="Times"/>
                <a:sym typeface="Times"/>
              </a:rPr>
              <a:t>Check your </a:t>
            </a:r>
            <a:r>
              <a:rPr lang="en-US" sz="1500" b="1">
                <a:solidFill>
                  <a:srgbClr val="444444"/>
                </a:solidFill>
                <a:latin typeface="Times"/>
                <a:ea typeface="Times"/>
                <a:cs typeface="Times"/>
                <a:sym typeface="Times"/>
              </a:rPr>
              <a:t>Bursar account and prioritize paying the balance</a:t>
            </a:r>
            <a:r>
              <a:rPr lang="en-US" sz="1500">
                <a:solidFill>
                  <a:srgbClr val="444444"/>
                </a:solidFill>
                <a:latin typeface="Times"/>
                <a:ea typeface="Times"/>
                <a:cs typeface="Times"/>
                <a:sym typeface="Times"/>
              </a:rPr>
              <a:t> or set up a payment plan! </a:t>
            </a:r>
            <a:endParaRPr sz="1500">
              <a:solidFill>
                <a:srgbClr val="444444"/>
              </a:solidFill>
              <a:latin typeface="Times"/>
              <a:ea typeface="Times"/>
              <a:cs typeface="Times"/>
              <a:sym typeface="Times"/>
            </a:endParaRPr>
          </a:p>
          <a:p>
            <a:pPr marL="914400" marR="0" lvl="1" indent="-323850" algn="l" rtl="0">
              <a:lnSpc>
                <a:spcPct val="100000"/>
              </a:lnSpc>
              <a:spcBef>
                <a:spcPts val="0"/>
              </a:spcBef>
              <a:spcAft>
                <a:spcPts val="0"/>
              </a:spcAft>
              <a:buClr>
                <a:srgbClr val="444444"/>
              </a:buClr>
              <a:buSzPts val="1500"/>
              <a:buFont typeface="Cambria"/>
              <a:buChar char="○"/>
            </a:pPr>
            <a:r>
              <a:rPr lang="en-US" sz="1500" b="1">
                <a:solidFill>
                  <a:srgbClr val="444444"/>
                </a:solidFill>
                <a:latin typeface="Times"/>
                <a:ea typeface="Times"/>
                <a:cs typeface="Times"/>
                <a:sym typeface="Times"/>
              </a:rPr>
              <a:t>Budget next semester’s refund beforehand</a:t>
            </a:r>
            <a:r>
              <a:rPr lang="en-US" sz="1500">
                <a:solidFill>
                  <a:srgbClr val="444444"/>
                </a:solidFill>
                <a:latin typeface="Times"/>
                <a:ea typeface="Times"/>
                <a:cs typeface="Times"/>
                <a:sym typeface="Times"/>
              </a:rPr>
              <a:t> to pay it off or at least under the threshold.</a:t>
            </a:r>
            <a:endParaRPr sz="1500">
              <a:solidFill>
                <a:srgbClr val="444444"/>
              </a:solidFill>
              <a:latin typeface="Times"/>
              <a:ea typeface="Times"/>
              <a:cs typeface="Times"/>
              <a:sym typeface="Times"/>
            </a:endParaRPr>
          </a:p>
          <a:p>
            <a:pPr marL="457200" marR="0" lvl="0" indent="-323850" algn="l" rtl="0">
              <a:lnSpc>
                <a:spcPct val="100000"/>
              </a:lnSpc>
              <a:spcBef>
                <a:spcPts val="0"/>
              </a:spcBef>
              <a:spcAft>
                <a:spcPts val="0"/>
              </a:spcAft>
              <a:buClr>
                <a:srgbClr val="7F7F7F"/>
              </a:buClr>
              <a:buSzPts val="1500"/>
              <a:buFont typeface="Times"/>
              <a:buChar char="●"/>
            </a:pPr>
            <a:r>
              <a:rPr lang="en-US" sz="1500">
                <a:solidFill>
                  <a:srgbClr val="444444"/>
                </a:solidFill>
                <a:latin typeface="Times"/>
                <a:ea typeface="Times"/>
                <a:cs typeface="Times"/>
                <a:sym typeface="Times"/>
              </a:rPr>
              <a:t>Put set amounts aside and/or on a designated card, like a Kroger gift card, for groceries, gas, etc.</a:t>
            </a:r>
            <a:endParaRPr sz="1500">
              <a:solidFill>
                <a:srgbClr val="444444"/>
              </a:solidFill>
              <a:latin typeface="Times"/>
              <a:ea typeface="Times"/>
              <a:cs typeface="Times"/>
              <a:sym typeface="Times"/>
            </a:endParaRPr>
          </a:p>
          <a:p>
            <a:pPr marL="457200" marR="0" lvl="0" indent="-323850" algn="l" rtl="0">
              <a:lnSpc>
                <a:spcPct val="100000"/>
              </a:lnSpc>
              <a:spcBef>
                <a:spcPts val="0"/>
              </a:spcBef>
              <a:spcAft>
                <a:spcPts val="0"/>
              </a:spcAft>
              <a:buClr>
                <a:srgbClr val="7F7F7F"/>
              </a:buClr>
              <a:buSzPts val="1500"/>
              <a:buFont typeface="Times"/>
              <a:buChar char="●"/>
            </a:pPr>
            <a:r>
              <a:rPr lang="en-US" sz="1500">
                <a:solidFill>
                  <a:srgbClr val="444444"/>
                </a:solidFill>
                <a:latin typeface="Times"/>
                <a:ea typeface="Times"/>
                <a:cs typeface="Times"/>
                <a:sym typeface="Times"/>
              </a:rPr>
              <a:t>Set aside money for fun, eating out with friends, etc. </a:t>
            </a:r>
            <a:endParaRPr sz="1500">
              <a:solidFill>
                <a:srgbClr val="444444"/>
              </a:solidFill>
              <a:latin typeface="Times"/>
              <a:ea typeface="Times"/>
              <a:cs typeface="Times"/>
              <a:sym typeface="Times"/>
            </a:endParaRPr>
          </a:p>
          <a:p>
            <a:pPr marL="457200" lvl="0" indent="0" algn="l" rtl="0">
              <a:spcBef>
                <a:spcPts val="0"/>
              </a:spcBef>
              <a:spcAft>
                <a:spcPts val="0"/>
              </a:spcAft>
              <a:buNone/>
            </a:pPr>
            <a:endParaRPr sz="1600">
              <a:solidFill>
                <a:srgbClr val="444444"/>
              </a:solidFill>
              <a:latin typeface="Times"/>
              <a:ea typeface="Times"/>
              <a:cs typeface="Times"/>
              <a:sym typeface="Times"/>
            </a:endParaRPr>
          </a:p>
          <a:p>
            <a:pPr marL="457200" marR="0" lvl="0" indent="0" algn="l" rtl="0">
              <a:lnSpc>
                <a:spcPct val="100000"/>
              </a:lnSpc>
              <a:spcBef>
                <a:spcPts val="0"/>
              </a:spcBef>
              <a:spcAft>
                <a:spcPts val="0"/>
              </a:spcAft>
              <a:buSzPts val="1800"/>
              <a:buNone/>
            </a:pPr>
            <a:endParaRPr sz="1400">
              <a:solidFill>
                <a:srgbClr val="444444"/>
              </a:solidFill>
              <a:latin typeface="Cambria"/>
              <a:ea typeface="Cambria"/>
              <a:cs typeface="Cambria"/>
              <a:sym typeface="Cambria"/>
            </a:endParaRPr>
          </a:p>
          <a:p>
            <a:pPr marL="114300" lvl="0" indent="0" algn="l" rtl="0">
              <a:lnSpc>
                <a:spcPct val="100000"/>
              </a:lnSpc>
              <a:spcBef>
                <a:spcPts val="0"/>
              </a:spcBef>
              <a:spcAft>
                <a:spcPts val="0"/>
              </a:spcAft>
              <a:buSzPts val="1800"/>
              <a:buNone/>
            </a:pPr>
            <a:endParaRPr>
              <a:latin typeface="Cambria"/>
              <a:ea typeface="Cambria"/>
              <a:cs typeface="Cambria"/>
              <a:sym typeface="Cambria"/>
            </a:endParaRPr>
          </a:p>
        </p:txBody>
      </p:sp>
      <p:sp>
        <p:nvSpPr>
          <p:cNvPr id="310" name="Google Shape;310;p38"/>
          <p:cNvSpPr txBox="1"/>
          <p:nvPr/>
        </p:nvSpPr>
        <p:spPr>
          <a:xfrm>
            <a:off x="4833950" y="585700"/>
            <a:ext cx="4157100" cy="509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b="1">
              <a:solidFill>
                <a:srgbClr val="444444"/>
              </a:solidFill>
              <a:latin typeface="Times"/>
              <a:ea typeface="Times"/>
              <a:cs typeface="Times"/>
              <a:sym typeface="Times"/>
            </a:endParaRPr>
          </a:p>
          <a:p>
            <a:pPr marL="457200" lvl="0" indent="-323850" algn="l" rtl="0">
              <a:spcBef>
                <a:spcPts val="0"/>
              </a:spcBef>
              <a:spcAft>
                <a:spcPts val="0"/>
              </a:spcAft>
              <a:buClr>
                <a:srgbClr val="7F7F7F"/>
              </a:buClr>
              <a:buSzPts val="1500"/>
              <a:buFont typeface="Times"/>
              <a:buChar char="●"/>
            </a:pPr>
            <a:r>
              <a:rPr lang="en-US" sz="1500">
                <a:solidFill>
                  <a:srgbClr val="444444"/>
                </a:solidFill>
                <a:latin typeface="Times"/>
                <a:ea typeface="Times"/>
                <a:cs typeface="Times"/>
                <a:sym typeface="Times"/>
              </a:rPr>
              <a:t>Cash budgeting is strongly encouraged </a:t>
            </a:r>
            <a:endParaRPr sz="1500">
              <a:solidFill>
                <a:srgbClr val="444444"/>
              </a:solidFill>
              <a:latin typeface="Times"/>
              <a:ea typeface="Times"/>
              <a:cs typeface="Times"/>
              <a:sym typeface="Times"/>
            </a:endParaRPr>
          </a:p>
          <a:p>
            <a:pPr marL="457200" lvl="0" indent="-323850" algn="l" rtl="0">
              <a:spcBef>
                <a:spcPts val="0"/>
              </a:spcBef>
              <a:spcAft>
                <a:spcPts val="0"/>
              </a:spcAft>
              <a:buClr>
                <a:srgbClr val="7F7F7F"/>
              </a:buClr>
              <a:buSzPts val="1500"/>
              <a:buFont typeface="Times"/>
              <a:buChar char="●"/>
            </a:pPr>
            <a:r>
              <a:rPr lang="en-US" sz="1500">
                <a:solidFill>
                  <a:srgbClr val="444444"/>
                </a:solidFill>
                <a:latin typeface="Times"/>
                <a:ea typeface="Times"/>
                <a:cs typeface="Times"/>
                <a:sym typeface="Times"/>
              </a:rPr>
              <a:t>Be mindful of electric and water bills,</a:t>
            </a:r>
            <a:r>
              <a:rPr lang="en-US" sz="1500" b="1">
                <a:solidFill>
                  <a:srgbClr val="444444"/>
                </a:solidFill>
                <a:latin typeface="Times"/>
                <a:ea typeface="Times"/>
                <a:cs typeface="Times"/>
                <a:sym typeface="Times"/>
              </a:rPr>
              <a:t> cut things off! </a:t>
            </a:r>
            <a:endParaRPr sz="1500">
              <a:solidFill>
                <a:srgbClr val="444444"/>
              </a:solidFill>
              <a:latin typeface="Times"/>
              <a:ea typeface="Times"/>
              <a:cs typeface="Times"/>
              <a:sym typeface="Times"/>
            </a:endParaRPr>
          </a:p>
          <a:p>
            <a:pPr marL="457200" lvl="0" indent="-323850" algn="l" rtl="0">
              <a:spcBef>
                <a:spcPts val="0"/>
              </a:spcBef>
              <a:spcAft>
                <a:spcPts val="0"/>
              </a:spcAft>
              <a:buClr>
                <a:srgbClr val="7F7F7F"/>
              </a:buClr>
              <a:buSzPts val="1500"/>
              <a:buFont typeface="Times"/>
              <a:buChar char="●"/>
            </a:pPr>
            <a:r>
              <a:rPr lang="en-US" sz="1500">
                <a:solidFill>
                  <a:srgbClr val="444444"/>
                </a:solidFill>
                <a:latin typeface="Times"/>
                <a:ea typeface="Times"/>
                <a:cs typeface="Times"/>
                <a:sym typeface="Times"/>
              </a:rPr>
              <a:t>Campus meal points run out quickly, try meal prepping!</a:t>
            </a:r>
            <a:endParaRPr sz="1500">
              <a:solidFill>
                <a:srgbClr val="444444"/>
              </a:solidFill>
              <a:latin typeface="Times"/>
              <a:ea typeface="Times"/>
              <a:cs typeface="Times"/>
              <a:sym typeface="Times"/>
            </a:endParaRPr>
          </a:p>
          <a:p>
            <a:pPr marL="457200" lvl="0" indent="-323850" algn="l" rtl="0">
              <a:spcBef>
                <a:spcPts val="0"/>
              </a:spcBef>
              <a:spcAft>
                <a:spcPts val="0"/>
              </a:spcAft>
              <a:buClr>
                <a:srgbClr val="7F7F7F"/>
              </a:buClr>
              <a:buSzPts val="1500"/>
              <a:buFont typeface="Times"/>
              <a:buChar char="●"/>
            </a:pPr>
            <a:r>
              <a:rPr lang="en-US" sz="1500" b="1">
                <a:solidFill>
                  <a:srgbClr val="444444"/>
                </a:solidFill>
                <a:latin typeface="Times"/>
                <a:ea typeface="Times"/>
                <a:cs typeface="Times"/>
                <a:sym typeface="Times"/>
              </a:rPr>
              <a:t>Budget now for next semester using this semester’s refund amount!</a:t>
            </a:r>
            <a:endParaRPr sz="1500" b="1">
              <a:solidFill>
                <a:srgbClr val="444444"/>
              </a:solidFill>
              <a:latin typeface="Times"/>
              <a:ea typeface="Times"/>
              <a:cs typeface="Times"/>
              <a:sym typeface="Times"/>
            </a:endParaRPr>
          </a:p>
          <a:p>
            <a:pPr marL="457200" lvl="0" indent="-323850" algn="l" rtl="0">
              <a:spcBef>
                <a:spcPts val="0"/>
              </a:spcBef>
              <a:spcAft>
                <a:spcPts val="0"/>
              </a:spcAft>
              <a:buClr>
                <a:srgbClr val="7F7F7F"/>
              </a:buClr>
              <a:buSzPts val="1500"/>
              <a:buFont typeface="Times"/>
              <a:buChar char="●"/>
            </a:pPr>
            <a:r>
              <a:rPr lang="en-US" sz="1500" b="1">
                <a:solidFill>
                  <a:srgbClr val="444444"/>
                </a:solidFill>
                <a:latin typeface="Times"/>
                <a:ea typeface="Times"/>
                <a:cs typeface="Times"/>
                <a:sym typeface="Times"/>
              </a:rPr>
              <a:t>When budgeting, round down!</a:t>
            </a:r>
            <a:endParaRPr sz="1500" b="1">
              <a:solidFill>
                <a:srgbClr val="444444"/>
              </a:solidFill>
              <a:latin typeface="Times"/>
              <a:ea typeface="Times"/>
              <a:cs typeface="Times"/>
              <a:sym typeface="Times"/>
            </a:endParaRPr>
          </a:p>
          <a:p>
            <a:pPr marL="457200" lvl="0" indent="-323850" algn="l" rtl="0">
              <a:spcBef>
                <a:spcPts val="0"/>
              </a:spcBef>
              <a:spcAft>
                <a:spcPts val="0"/>
              </a:spcAft>
              <a:buClr>
                <a:srgbClr val="7F7F7F"/>
              </a:buClr>
              <a:buSzPts val="1500"/>
              <a:buFont typeface="Times"/>
              <a:buChar char="●"/>
            </a:pPr>
            <a:r>
              <a:rPr lang="en-US" sz="1500" b="1">
                <a:solidFill>
                  <a:srgbClr val="444444"/>
                </a:solidFill>
                <a:latin typeface="Times"/>
                <a:ea typeface="Times"/>
                <a:cs typeface="Times"/>
                <a:sym typeface="Times"/>
              </a:rPr>
              <a:t>Enroll in budget billing!</a:t>
            </a:r>
            <a:endParaRPr sz="1500" b="1">
              <a:solidFill>
                <a:srgbClr val="444444"/>
              </a:solidFill>
              <a:latin typeface="Times"/>
              <a:ea typeface="Times"/>
              <a:cs typeface="Times"/>
              <a:sym typeface="Times"/>
            </a:endParaRPr>
          </a:p>
          <a:p>
            <a:pPr marL="457200" lvl="0" indent="-323850" algn="l" rtl="0">
              <a:spcBef>
                <a:spcPts val="0"/>
              </a:spcBef>
              <a:spcAft>
                <a:spcPts val="0"/>
              </a:spcAft>
              <a:buClr>
                <a:srgbClr val="7F7F7F"/>
              </a:buClr>
              <a:buSzPts val="1500"/>
              <a:buFont typeface="Times"/>
              <a:buChar char="●"/>
            </a:pPr>
            <a:r>
              <a:rPr lang="en-US" sz="1500" b="1">
                <a:solidFill>
                  <a:srgbClr val="444444"/>
                </a:solidFill>
                <a:latin typeface="Times"/>
                <a:ea typeface="Times"/>
                <a:cs typeface="Times"/>
                <a:sym typeface="Times"/>
              </a:rPr>
              <a:t>Budget realistically!</a:t>
            </a:r>
            <a:endParaRPr sz="1500" b="1">
              <a:solidFill>
                <a:srgbClr val="444444"/>
              </a:solidFill>
              <a:latin typeface="Times"/>
              <a:ea typeface="Times"/>
              <a:cs typeface="Times"/>
              <a:sym typeface="Times"/>
            </a:endParaRPr>
          </a:p>
          <a:p>
            <a:pPr marL="457200" lvl="0" indent="-323850" algn="l" rtl="0">
              <a:spcBef>
                <a:spcPts val="0"/>
              </a:spcBef>
              <a:spcAft>
                <a:spcPts val="0"/>
              </a:spcAft>
              <a:buClr>
                <a:srgbClr val="7F7F7F"/>
              </a:buClr>
              <a:buSzPts val="1500"/>
              <a:buFont typeface="Cambria"/>
              <a:buChar char="●"/>
            </a:pPr>
            <a:r>
              <a:rPr lang="en-US" sz="1500" b="1">
                <a:solidFill>
                  <a:srgbClr val="444444"/>
                </a:solidFill>
                <a:latin typeface="Times"/>
                <a:ea typeface="Times"/>
                <a:cs typeface="Times"/>
                <a:sym typeface="Times"/>
              </a:rPr>
              <a:t>Try out new budget methods</a:t>
            </a:r>
            <a:r>
              <a:rPr lang="en-US" sz="1500">
                <a:solidFill>
                  <a:srgbClr val="444444"/>
                </a:solidFill>
                <a:latin typeface="Times"/>
                <a:ea typeface="Times"/>
                <a:cs typeface="Times"/>
                <a:sym typeface="Times"/>
              </a:rPr>
              <a:t>, find what works for you!</a:t>
            </a:r>
            <a:endParaRPr sz="1500">
              <a:solidFill>
                <a:srgbClr val="444444"/>
              </a:solidFill>
              <a:latin typeface="Times"/>
              <a:ea typeface="Times"/>
              <a:cs typeface="Times"/>
              <a:sym typeface="Times"/>
            </a:endParaRPr>
          </a:p>
          <a:p>
            <a:pPr marL="457200" lvl="0" indent="-323850" algn="l" rtl="0">
              <a:spcBef>
                <a:spcPts val="0"/>
              </a:spcBef>
              <a:spcAft>
                <a:spcPts val="0"/>
              </a:spcAft>
              <a:buClr>
                <a:srgbClr val="7F7F7F"/>
              </a:buClr>
              <a:buSzPts val="1500"/>
              <a:buFont typeface="Times"/>
              <a:buChar char="●"/>
            </a:pPr>
            <a:r>
              <a:rPr lang="en-US" sz="1500">
                <a:solidFill>
                  <a:srgbClr val="444444"/>
                </a:solidFill>
                <a:latin typeface="Times"/>
                <a:ea typeface="Times"/>
                <a:cs typeface="Times"/>
                <a:sym typeface="Times"/>
              </a:rPr>
              <a:t>Take advantage of used home goods to fill your living space! </a:t>
            </a:r>
            <a:r>
              <a:rPr lang="en-US" sz="1500" b="1">
                <a:solidFill>
                  <a:srgbClr val="444444"/>
                </a:solidFill>
                <a:latin typeface="Times"/>
                <a:ea typeface="Times"/>
                <a:cs typeface="Times"/>
                <a:sym typeface="Times"/>
              </a:rPr>
              <a:t>IU Classifieds</a:t>
            </a:r>
            <a:r>
              <a:rPr lang="en-US" sz="1500">
                <a:solidFill>
                  <a:srgbClr val="444444"/>
                </a:solidFill>
                <a:latin typeface="Times"/>
                <a:ea typeface="Times"/>
                <a:cs typeface="Times"/>
                <a:sym typeface="Times"/>
              </a:rPr>
              <a:t> and </a:t>
            </a:r>
            <a:r>
              <a:rPr lang="en-US" sz="1500" b="1">
                <a:solidFill>
                  <a:srgbClr val="444444"/>
                </a:solidFill>
                <a:latin typeface="Times"/>
                <a:ea typeface="Times"/>
                <a:cs typeface="Times"/>
                <a:sym typeface="Times"/>
              </a:rPr>
              <a:t>FaceBook Marketplace</a:t>
            </a:r>
            <a:r>
              <a:rPr lang="en-US" sz="1500">
                <a:solidFill>
                  <a:srgbClr val="444444"/>
                </a:solidFill>
                <a:latin typeface="Times"/>
                <a:ea typeface="Times"/>
                <a:cs typeface="Times"/>
                <a:sym typeface="Times"/>
              </a:rPr>
              <a:t> are great resources.</a:t>
            </a:r>
            <a:endParaRPr sz="1500">
              <a:solidFill>
                <a:srgbClr val="444444"/>
              </a:solidFill>
              <a:latin typeface="Times"/>
              <a:ea typeface="Times"/>
              <a:cs typeface="Times"/>
              <a:sym typeface="Times"/>
            </a:endParaRPr>
          </a:p>
          <a:p>
            <a:pPr marL="457200" lvl="0" indent="0" algn="l" rtl="0">
              <a:spcBef>
                <a:spcPts val="0"/>
              </a:spcBef>
              <a:spcAft>
                <a:spcPts val="0"/>
              </a:spcAft>
              <a:buNone/>
            </a:pPr>
            <a:endParaRPr sz="1500" b="1">
              <a:solidFill>
                <a:srgbClr val="444444"/>
              </a:solidFill>
              <a:latin typeface="Times"/>
              <a:ea typeface="Times"/>
              <a:cs typeface="Times"/>
              <a:sym typeface="Times"/>
            </a:endParaRPr>
          </a:p>
          <a:p>
            <a:pPr marL="457200" lvl="0" indent="0" algn="l" rtl="0">
              <a:spcBef>
                <a:spcPts val="0"/>
              </a:spcBef>
              <a:spcAft>
                <a:spcPts val="0"/>
              </a:spcAft>
              <a:buClr>
                <a:schemeClr val="dk1"/>
              </a:buClr>
              <a:buSzPts val="1800"/>
              <a:buFont typeface="Arial"/>
              <a:buNone/>
            </a:pPr>
            <a:endParaRPr sz="1500">
              <a:solidFill>
                <a:srgbClr val="444444"/>
              </a:solidFill>
              <a:latin typeface="Cambria"/>
              <a:ea typeface="Cambria"/>
              <a:cs typeface="Cambria"/>
              <a:sym typeface="Cambria"/>
            </a:endParaRPr>
          </a:p>
          <a:p>
            <a:pPr marL="457200" lvl="0" indent="0" algn="l" rtl="0">
              <a:spcBef>
                <a:spcPts val="0"/>
              </a:spcBef>
              <a:spcAft>
                <a:spcPts val="0"/>
              </a:spcAft>
              <a:buClr>
                <a:schemeClr val="dk1"/>
              </a:buClr>
              <a:buSzPts val="1800"/>
              <a:buFont typeface="Arial"/>
              <a:buNone/>
            </a:pPr>
            <a:endParaRPr sz="1800">
              <a:solidFill>
                <a:srgbClr val="444444"/>
              </a:solidFill>
              <a:latin typeface="Cambria"/>
              <a:ea typeface="Cambria"/>
              <a:cs typeface="Cambria"/>
              <a:sym typeface="Cambria"/>
            </a:endParaRPr>
          </a:p>
          <a:p>
            <a:pPr marL="114300" lvl="0" indent="0" algn="l" rtl="0">
              <a:spcBef>
                <a:spcPts val="0"/>
              </a:spcBef>
              <a:spcAft>
                <a:spcPts val="0"/>
              </a:spcAft>
              <a:buClr>
                <a:schemeClr val="dk1"/>
              </a:buClr>
              <a:buSzPts val="1800"/>
              <a:buFont typeface="Arial"/>
              <a:buNone/>
            </a:pPr>
            <a:endParaRPr sz="1800">
              <a:solidFill>
                <a:srgbClr val="404041"/>
              </a:solidFill>
              <a:latin typeface="Cambria"/>
              <a:ea typeface="Cambria"/>
              <a:cs typeface="Cambria"/>
              <a:sym typeface="Cambria"/>
            </a:endParaRPr>
          </a:p>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2"/>
          <p:cNvSpPr txBox="1">
            <a:spLocks noGrp="1"/>
          </p:cNvSpPr>
          <p:nvPr>
            <p:ph type="ctrTitle"/>
          </p:nvPr>
        </p:nvSpPr>
        <p:spPr>
          <a:xfrm>
            <a:off x="529827" y="144438"/>
            <a:ext cx="8004391" cy="6990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04041"/>
              </a:buClr>
              <a:buSzPts val="3000"/>
              <a:buFont typeface="Cambria"/>
              <a:buNone/>
            </a:pPr>
            <a:r>
              <a:rPr lang="en-US" sz="2800">
                <a:latin typeface="Times"/>
                <a:ea typeface="Times"/>
                <a:cs typeface="Times"/>
                <a:sym typeface="Times"/>
              </a:rPr>
              <a:t>21CS Only Covers Tuition</a:t>
            </a:r>
            <a:endParaRPr sz="2800">
              <a:latin typeface="Times"/>
              <a:ea typeface="Times"/>
              <a:cs typeface="Times"/>
              <a:sym typeface="Times"/>
            </a:endParaRPr>
          </a:p>
        </p:txBody>
      </p:sp>
      <p:sp>
        <p:nvSpPr>
          <p:cNvPr id="93" name="Google Shape;93;p12"/>
          <p:cNvSpPr txBox="1">
            <a:spLocks noGrp="1"/>
          </p:cNvSpPr>
          <p:nvPr>
            <p:ph type="body" idx="1"/>
          </p:nvPr>
        </p:nvSpPr>
        <p:spPr>
          <a:xfrm>
            <a:off x="4833956" y="284947"/>
            <a:ext cx="3700462" cy="252412"/>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r>
              <a:rPr lang="en-US">
                <a:latin typeface="Times"/>
                <a:ea typeface="Times"/>
                <a:cs typeface="Times"/>
                <a:sym typeface="Times"/>
              </a:rPr>
              <a:t>FINANCIAL AID</a:t>
            </a:r>
            <a:endParaRPr>
              <a:latin typeface="Times"/>
              <a:ea typeface="Times"/>
              <a:cs typeface="Times"/>
              <a:sym typeface="Times"/>
            </a:endParaRPr>
          </a:p>
        </p:txBody>
      </p:sp>
      <p:sp>
        <p:nvSpPr>
          <p:cNvPr id="94" name="Google Shape;94;p12"/>
          <p:cNvSpPr txBox="1">
            <a:spLocks noGrp="1"/>
          </p:cNvSpPr>
          <p:nvPr>
            <p:ph type="body" idx="2"/>
          </p:nvPr>
        </p:nvSpPr>
        <p:spPr>
          <a:xfrm>
            <a:off x="830875" y="1091350"/>
            <a:ext cx="7013100" cy="3070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457200" lvl="0" indent="-330200" algn="l" rtl="0">
              <a:lnSpc>
                <a:spcPct val="100000"/>
              </a:lnSpc>
              <a:spcBef>
                <a:spcPts val="0"/>
              </a:spcBef>
              <a:spcAft>
                <a:spcPts val="0"/>
              </a:spcAft>
              <a:buClr>
                <a:srgbClr val="7F7F7F"/>
              </a:buClr>
              <a:buSzPts val="1600"/>
              <a:buFont typeface="Cambria"/>
              <a:buChar char="●"/>
            </a:pPr>
            <a:r>
              <a:rPr lang="en-US" sz="1600">
                <a:solidFill>
                  <a:srgbClr val="444444"/>
                </a:solidFill>
                <a:latin typeface="Times"/>
                <a:ea typeface="Times"/>
                <a:cs typeface="Times"/>
                <a:sym typeface="Times"/>
              </a:rPr>
              <a:t>21</a:t>
            </a:r>
            <a:r>
              <a:rPr lang="en-US" sz="1600" baseline="30000">
                <a:solidFill>
                  <a:srgbClr val="444444"/>
                </a:solidFill>
                <a:latin typeface="Times"/>
                <a:ea typeface="Times"/>
                <a:cs typeface="Times"/>
                <a:sym typeface="Times"/>
              </a:rPr>
              <a:t>st</a:t>
            </a:r>
            <a:r>
              <a:rPr lang="en-US" sz="1600">
                <a:solidFill>
                  <a:srgbClr val="444444"/>
                </a:solidFill>
                <a:latin typeface="Times"/>
                <a:ea typeface="Times"/>
                <a:cs typeface="Times"/>
                <a:sym typeface="Times"/>
              </a:rPr>
              <a:t> Century Scholarship covers 100% of </a:t>
            </a:r>
            <a:r>
              <a:rPr lang="en-US" sz="1600" b="1">
                <a:solidFill>
                  <a:srgbClr val="444444"/>
                </a:solidFill>
                <a:latin typeface="Times"/>
                <a:ea typeface="Times"/>
                <a:cs typeface="Times"/>
                <a:sym typeface="Times"/>
              </a:rPr>
              <a:t>tuition and the mandatory fees</a:t>
            </a:r>
            <a:endParaRPr sz="1600">
              <a:solidFill>
                <a:srgbClr val="444444"/>
              </a:solidFill>
              <a:latin typeface="Times"/>
              <a:ea typeface="Times"/>
              <a:cs typeface="Times"/>
              <a:sym typeface="Times"/>
            </a:endParaRPr>
          </a:p>
          <a:p>
            <a:pPr marL="914400" lvl="1" indent="-330200" algn="l" rtl="0">
              <a:lnSpc>
                <a:spcPct val="100000"/>
              </a:lnSpc>
              <a:spcBef>
                <a:spcPts val="0"/>
              </a:spcBef>
              <a:spcAft>
                <a:spcPts val="0"/>
              </a:spcAft>
              <a:buClr>
                <a:srgbClr val="444444"/>
              </a:buClr>
              <a:buSzPts val="1600"/>
              <a:buFont typeface="Cambria"/>
              <a:buChar char="○"/>
            </a:pPr>
            <a:r>
              <a:rPr lang="en-US" sz="1600">
                <a:solidFill>
                  <a:srgbClr val="444444"/>
                </a:solidFill>
                <a:latin typeface="Times"/>
                <a:ea typeface="Times"/>
                <a:cs typeface="Times"/>
                <a:sym typeface="Times"/>
              </a:rPr>
              <a:t>IUB Cost of </a:t>
            </a:r>
            <a:r>
              <a:rPr lang="en-US">
                <a:solidFill>
                  <a:srgbClr val="444444"/>
                </a:solidFill>
                <a:latin typeface="Times"/>
                <a:ea typeface="Times"/>
                <a:cs typeface="Times"/>
                <a:sym typeface="Times"/>
              </a:rPr>
              <a:t>Tuition &amp; Fees 23-24: $11,560 per year ; </a:t>
            </a:r>
            <a:r>
              <a:rPr lang="en-US" b="1">
                <a:solidFill>
                  <a:srgbClr val="444444"/>
                </a:solidFill>
                <a:latin typeface="Times"/>
                <a:ea typeface="Times"/>
                <a:cs typeface="Times"/>
                <a:sym typeface="Times"/>
              </a:rPr>
              <a:t>$5,780 per semester</a:t>
            </a:r>
            <a:endParaRPr sz="1800">
              <a:solidFill>
                <a:srgbClr val="444444"/>
              </a:solidFill>
              <a:latin typeface="Times"/>
              <a:ea typeface="Times"/>
              <a:cs typeface="Times"/>
              <a:sym typeface="Times"/>
            </a:endParaRPr>
          </a:p>
          <a:p>
            <a:pPr marL="457200" lvl="0" indent="-342900" algn="l" rtl="0">
              <a:lnSpc>
                <a:spcPct val="100000"/>
              </a:lnSpc>
              <a:spcBef>
                <a:spcPts val="0"/>
              </a:spcBef>
              <a:spcAft>
                <a:spcPts val="0"/>
              </a:spcAft>
              <a:buClr>
                <a:srgbClr val="7F7F7F"/>
              </a:buClr>
              <a:buSzPts val="1800"/>
              <a:buFont typeface="Cambria"/>
              <a:buChar char="●"/>
            </a:pPr>
            <a:r>
              <a:rPr lang="en-US" sz="1600">
                <a:solidFill>
                  <a:srgbClr val="444444"/>
                </a:solidFill>
                <a:highlight>
                  <a:srgbClr val="FFFF00"/>
                </a:highlight>
                <a:latin typeface="Times"/>
                <a:ea typeface="Times"/>
                <a:cs typeface="Times"/>
                <a:sym typeface="Times"/>
              </a:rPr>
              <a:t>The 21st Century </a:t>
            </a:r>
            <a:r>
              <a:rPr lang="en-US" sz="1600" b="1">
                <a:solidFill>
                  <a:srgbClr val="444444"/>
                </a:solidFill>
                <a:highlight>
                  <a:srgbClr val="FFFF00"/>
                </a:highlight>
                <a:latin typeface="Times"/>
                <a:ea typeface="Times"/>
                <a:cs typeface="Times"/>
                <a:sym typeface="Times"/>
              </a:rPr>
              <a:t>Tuition</a:t>
            </a:r>
            <a:r>
              <a:rPr lang="en-US" sz="1600">
                <a:solidFill>
                  <a:srgbClr val="444444"/>
                </a:solidFill>
                <a:highlight>
                  <a:srgbClr val="FFFF00"/>
                </a:highlight>
                <a:latin typeface="Times"/>
                <a:ea typeface="Times"/>
                <a:cs typeface="Times"/>
                <a:sym typeface="Times"/>
              </a:rPr>
              <a:t> Scholarship</a:t>
            </a:r>
            <a:r>
              <a:rPr lang="en-US" sz="1600" b="1">
                <a:solidFill>
                  <a:srgbClr val="444444"/>
                </a:solidFill>
                <a:highlight>
                  <a:srgbClr val="FFFF00"/>
                </a:highlight>
                <a:latin typeface="Times"/>
                <a:ea typeface="Times"/>
                <a:cs typeface="Times"/>
                <a:sym typeface="Times"/>
              </a:rPr>
              <a:t> does not </a:t>
            </a:r>
            <a:r>
              <a:rPr lang="en-US" sz="1600">
                <a:solidFill>
                  <a:srgbClr val="444444"/>
                </a:solidFill>
                <a:highlight>
                  <a:srgbClr val="FFFF00"/>
                </a:highlight>
                <a:latin typeface="Times"/>
                <a:ea typeface="Times"/>
                <a:cs typeface="Times"/>
                <a:sym typeface="Times"/>
              </a:rPr>
              <a:t>pay for a student’s housing, meal plans, books or other expenses</a:t>
            </a:r>
            <a:endParaRPr sz="1600">
              <a:solidFill>
                <a:srgbClr val="444444"/>
              </a:solidFill>
              <a:highlight>
                <a:srgbClr val="FFFF00"/>
              </a:highlight>
              <a:latin typeface="Times"/>
              <a:ea typeface="Times"/>
              <a:cs typeface="Times"/>
              <a:sym typeface="Times"/>
            </a:endParaRPr>
          </a:p>
          <a:p>
            <a:pPr marL="457200" lvl="0" indent="-330200" algn="l" rtl="0">
              <a:lnSpc>
                <a:spcPct val="100000"/>
              </a:lnSpc>
              <a:spcBef>
                <a:spcPts val="0"/>
              </a:spcBef>
              <a:spcAft>
                <a:spcPts val="0"/>
              </a:spcAft>
              <a:buClr>
                <a:srgbClr val="7F7F7F"/>
              </a:buClr>
              <a:buSzPts val="1600"/>
              <a:buFont typeface="Cambria"/>
              <a:buChar char="●"/>
            </a:pPr>
            <a:r>
              <a:rPr lang="en-US" sz="1600">
                <a:solidFill>
                  <a:srgbClr val="444444"/>
                </a:solidFill>
                <a:latin typeface="Times"/>
                <a:ea typeface="Times"/>
                <a:cs typeface="Times"/>
                <a:sym typeface="Times"/>
              </a:rPr>
              <a:t>Tuition and fees are paid </a:t>
            </a:r>
            <a:r>
              <a:rPr lang="en-US" sz="1600" b="1">
                <a:solidFill>
                  <a:srgbClr val="444444"/>
                </a:solidFill>
                <a:latin typeface="Times"/>
                <a:ea typeface="Times"/>
                <a:cs typeface="Times"/>
                <a:sym typeface="Times"/>
              </a:rPr>
              <a:t>directly</a:t>
            </a:r>
            <a:r>
              <a:rPr lang="en-US" sz="1600">
                <a:solidFill>
                  <a:srgbClr val="444444"/>
                </a:solidFill>
                <a:latin typeface="Times"/>
                <a:ea typeface="Times"/>
                <a:cs typeface="Times"/>
                <a:sym typeface="Times"/>
              </a:rPr>
              <a:t> to the University and </a:t>
            </a:r>
            <a:r>
              <a:rPr lang="en-US" sz="1600" b="1">
                <a:solidFill>
                  <a:srgbClr val="444444"/>
                </a:solidFill>
                <a:latin typeface="Times"/>
                <a:ea typeface="Times"/>
                <a:cs typeface="Times"/>
                <a:sym typeface="Times"/>
              </a:rPr>
              <a:t>cannot</a:t>
            </a:r>
            <a:r>
              <a:rPr lang="en-US" sz="1600">
                <a:solidFill>
                  <a:srgbClr val="444444"/>
                </a:solidFill>
                <a:latin typeface="Times"/>
                <a:ea typeface="Times"/>
                <a:cs typeface="Times"/>
                <a:sym typeface="Times"/>
              </a:rPr>
              <a:t> be used for anything else. </a:t>
            </a:r>
            <a:endParaRPr sz="1600">
              <a:solidFill>
                <a:srgbClr val="444444"/>
              </a:solidFill>
              <a:latin typeface="Times"/>
              <a:ea typeface="Times"/>
              <a:cs typeface="Times"/>
              <a:sym typeface="Times"/>
            </a:endParaRPr>
          </a:p>
          <a:p>
            <a:pPr marL="457200" lvl="0" indent="-330200" algn="l" rtl="0">
              <a:spcBef>
                <a:spcPts val="0"/>
              </a:spcBef>
              <a:spcAft>
                <a:spcPts val="0"/>
              </a:spcAft>
              <a:buClr>
                <a:srgbClr val="7F7F7F"/>
              </a:buClr>
              <a:buSzPts val="1600"/>
              <a:buFont typeface="Cambria"/>
              <a:buChar char="●"/>
            </a:pPr>
            <a:r>
              <a:rPr lang="en-US" sz="1600">
                <a:solidFill>
                  <a:srgbClr val="444444"/>
                </a:solidFill>
                <a:latin typeface="Times"/>
                <a:ea typeface="Times"/>
                <a:cs typeface="Times"/>
                <a:sym typeface="Times"/>
              </a:rPr>
              <a:t>All of your other </a:t>
            </a:r>
            <a:r>
              <a:rPr lang="en-US" sz="1600" b="1">
                <a:solidFill>
                  <a:srgbClr val="444444"/>
                </a:solidFill>
                <a:latin typeface="Times"/>
                <a:ea typeface="Times"/>
                <a:cs typeface="Times"/>
                <a:sym typeface="Times"/>
              </a:rPr>
              <a:t>financial aid</a:t>
            </a:r>
            <a:r>
              <a:rPr lang="en-US" sz="1600">
                <a:solidFill>
                  <a:srgbClr val="444444"/>
                </a:solidFill>
                <a:latin typeface="Times"/>
                <a:ea typeface="Times"/>
                <a:cs typeface="Times"/>
                <a:sym typeface="Times"/>
              </a:rPr>
              <a:t> that is not used for tuition (21CS), will make up your</a:t>
            </a:r>
            <a:r>
              <a:rPr lang="en-US" sz="1600" b="1">
                <a:solidFill>
                  <a:srgbClr val="444444"/>
                </a:solidFill>
                <a:latin typeface="Times"/>
                <a:ea typeface="Times"/>
                <a:cs typeface="Times"/>
                <a:sym typeface="Times"/>
              </a:rPr>
              <a:t> REFUND</a:t>
            </a:r>
            <a:r>
              <a:rPr lang="en-US" sz="1600">
                <a:solidFill>
                  <a:srgbClr val="444444"/>
                </a:solidFill>
                <a:latin typeface="Times"/>
                <a:ea typeface="Times"/>
                <a:cs typeface="Times"/>
                <a:sym typeface="Times"/>
              </a:rPr>
              <a:t> amount!</a:t>
            </a:r>
            <a:endParaRPr sz="1600">
              <a:solidFill>
                <a:srgbClr val="444444"/>
              </a:solidFill>
              <a:latin typeface="Times"/>
              <a:ea typeface="Times"/>
              <a:cs typeface="Times"/>
              <a:sym typeface="Times"/>
            </a:endParaRPr>
          </a:p>
        </p:txBody>
      </p:sp>
      <p:pic>
        <p:nvPicPr>
          <p:cNvPr id="95" name="Google Shape;95;p12"/>
          <p:cNvPicPr preferRelativeResize="0"/>
          <p:nvPr/>
        </p:nvPicPr>
        <p:blipFill>
          <a:blip r:embed="rId3">
            <a:alphaModFix/>
          </a:blip>
          <a:stretch>
            <a:fillRect/>
          </a:stretch>
        </p:blipFill>
        <p:spPr>
          <a:xfrm>
            <a:off x="7349950" y="2990328"/>
            <a:ext cx="1616200" cy="1616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9"/>
          <p:cNvSpPr txBox="1">
            <a:spLocks noGrp="1"/>
          </p:cNvSpPr>
          <p:nvPr>
            <p:ph type="ctrTitle"/>
          </p:nvPr>
        </p:nvSpPr>
        <p:spPr>
          <a:xfrm>
            <a:off x="605298" y="198350"/>
            <a:ext cx="4980600" cy="699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04041"/>
              </a:buClr>
              <a:buSzPts val="3000"/>
              <a:buFont typeface="Arial"/>
              <a:buNone/>
            </a:pPr>
            <a:r>
              <a:rPr lang="en-US">
                <a:latin typeface="Times"/>
                <a:ea typeface="Times"/>
                <a:cs typeface="Times"/>
                <a:sym typeface="Times"/>
              </a:rPr>
              <a:t>Sample Semester Budget</a:t>
            </a:r>
            <a:endParaRPr>
              <a:latin typeface="Times"/>
              <a:ea typeface="Times"/>
              <a:cs typeface="Times"/>
              <a:sym typeface="Times"/>
            </a:endParaRPr>
          </a:p>
        </p:txBody>
      </p:sp>
      <p:sp>
        <p:nvSpPr>
          <p:cNvPr id="316" name="Google Shape;316;p39"/>
          <p:cNvSpPr txBox="1">
            <a:spLocks noGrp="1"/>
          </p:cNvSpPr>
          <p:nvPr>
            <p:ph type="body" idx="1"/>
          </p:nvPr>
        </p:nvSpPr>
        <p:spPr>
          <a:xfrm>
            <a:off x="4853081" y="275397"/>
            <a:ext cx="3700500" cy="252300"/>
          </a:xfrm>
          <a:prstGeom prst="rect">
            <a:avLst/>
          </a:prstGeom>
          <a:noFill/>
          <a:ln>
            <a:noFill/>
          </a:ln>
        </p:spPr>
        <p:txBody>
          <a:bodyPr spcFirstLastPara="1" wrap="square" lIns="91425" tIns="45700" rIns="91425" bIns="45700" anchor="t" anchorCtr="0">
            <a:noAutofit/>
          </a:bodyPr>
          <a:lstStyle/>
          <a:p>
            <a:pPr marL="457200" lvl="0" indent="-228600" algn="r" rtl="0">
              <a:lnSpc>
                <a:spcPct val="100000"/>
              </a:lnSpc>
              <a:spcBef>
                <a:spcPts val="0"/>
              </a:spcBef>
              <a:spcAft>
                <a:spcPts val="0"/>
              </a:spcAft>
              <a:buSzPts val="1100"/>
              <a:buNone/>
            </a:pPr>
            <a:r>
              <a:rPr lang="en-US">
                <a:latin typeface="Times"/>
                <a:ea typeface="Times"/>
                <a:cs typeface="Times"/>
                <a:sym typeface="Times"/>
              </a:rPr>
              <a:t>REVIEW </a:t>
            </a:r>
            <a:endParaRPr>
              <a:latin typeface="Times"/>
              <a:ea typeface="Times"/>
              <a:cs typeface="Times"/>
              <a:sym typeface="Times"/>
            </a:endParaRPr>
          </a:p>
          <a:p>
            <a:pPr marL="457200" lvl="0" indent="-228600" algn="r" rtl="0">
              <a:lnSpc>
                <a:spcPct val="100000"/>
              </a:lnSpc>
              <a:spcBef>
                <a:spcPts val="0"/>
              </a:spcBef>
              <a:spcAft>
                <a:spcPts val="0"/>
              </a:spcAft>
              <a:buSzPts val="1100"/>
              <a:buNone/>
            </a:pPr>
            <a:endParaRPr>
              <a:latin typeface="Cambria"/>
              <a:ea typeface="Cambria"/>
              <a:cs typeface="Cambria"/>
              <a:sym typeface="Cambria"/>
            </a:endParaRPr>
          </a:p>
        </p:txBody>
      </p:sp>
      <p:sp>
        <p:nvSpPr>
          <p:cNvPr id="317" name="Google Shape;317;p39"/>
          <p:cNvSpPr txBox="1"/>
          <p:nvPr/>
        </p:nvSpPr>
        <p:spPr>
          <a:xfrm>
            <a:off x="1309925" y="1121450"/>
            <a:ext cx="6831000" cy="2647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7F7F7F"/>
              </a:buClr>
              <a:buSzPts val="1400"/>
              <a:buFont typeface="Times"/>
              <a:buChar char="●"/>
            </a:pPr>
            <a:r>
              <a:rPr lang="en-US" b="1">
                <a:solidFill>
                  <a:srgbClr val="444444"/>
                </a:solidFill>
                <a:latin typeface="Times"/>
                <a:ea typeface="Times"/>
                <a:cs typeface="Times"/>
                <a:sym typeface="Times"/>
              </a:rPr>
              <a:t>Refund </a:t>
            </a:r>
            <a:r>
              <a:rPr lang="en-US">
                <a:solidFill>
                  <a:srgbClr val="444444"/>
                </a:solidFill>
                <a:latin typeface="Times"/>
                <a:ea typeface="Times"/>
                <a:cs typeface="Times"/>
                <a:sym typeface="Times"/>
              </a:rPr>
              <a:t>Total=</a:t>
            </a:r>
            <a:r>
              <a:rPr lang="en-US" b="1">
                <a:solidFill>
                  <a:srgbClr val="444444"/>
                </a:solidFill>
                <a:latin typeface="Times"/>
                <a:ea typeface="Times"/>
                <a:cs typeface="Times"/>
                <a:sym typeface="Times"/>
              </a:rPr>
              <a:t>$5,678</a:t>
            </a:r>
            <a:endParaRPr b="1">
              <a:solidFill>
                <a:srgbClr val="444444"/>
              </a:solidFill>
              <a:latin typeface="Times"/>
              <a:ea typeface="Times"/>
              <a:cs typeface="Times"/>
              <a:sym typeface="Times"/>
            </a:endParaRPr>
          </a:p>
          <a:p>
            <a:pPr marL="457200" lvl="0" indent="0" algn="l" rtl="0">
              <a:spcBef>
                <a:spcPts val="0"/>
              </a:spcBef>
              <a:spcAft>
                <a:spcPts val="0"/>
              </a:spcAft>
              <a:buNone/>
            </a:pPr>
            <a:endParaRPr b="1">
              <a:solidFill>
                <a:srgbClr val="444444"/>
              </a:solidFill>
              <a:latin typeface="Times"/>
              <a:ea typeface="Times"/>
              <a:cs typeface="Times"/>
              <a:sym typeface="Times"/>
            </a:endParaRPr>
          </a:p>
          <a:p>
            <a:pPr marL="457200" lvl="0" indent="0" algn="l" rtl="0">
              <a:spcBef>
                <a:spcPts val="0"/>
              </a:spcBef>
              <a:spcAft>
                <a:spcPts val="0"/>
              </a:spcAft>
              <a:buNone/>
            </a:pPr>
            <a:r>
              <a:rPr lang="en-US" b="1">
                <a:solidFill>
                  <a:srgbClr val="444444"/>
                </a:solidFill>
                <a:latin typeface="Times"/>
                <a:ea typeface="Times"/>
                <a:cs typeface="Times"/>
                <a:sym typeface="Times"/>
              </a:rPr>
              <a:t>Expenses</a:t>
            </a:r>
            <a:endParaRPr b="1">
              <a:solidFill>
                <a:srgbClr val="444444"/>
              </a:solidFill>
              <a:latin typeface="Times"/>
              <a:ea typeface="Times"/>
              <a:cs typeface="Times"/>
              <a:sym typeface="Times"/>
            </a:endParaRPr>
          </a:p>
          <a:p>
            <a:pPr marL="914400" lvl="1" indent="-317500" algn="l" rtl="0">
              <a:spcBef>
                <a:spcPts val="0"/>
              </a:spcBef>
              <a:spcAft>
                <a:spcPts val="0"/>
              </a:spcAft>
              <a:buClr>
                <a:srgbClr val="444444"/>
              </a:buClr>
              <a:buSzPts val="1400"/>
              <a:buFont typeface="Times"/>
              <a:buChar char="○"/>
            </a:pPr>
            <a:r>
              <a:rPr lang="en-US">
                <a:solidFill>
                  <a:srgbClr val="444444"/>
                </a:solidFill>
                <a:latin typeface="Times"/>
                <a:ea typeface="Times"/>
                <a:cs typeface="Times"/>
                <a:sym typeface="Times"/>
              </a:rPr>
              <a:t>$700 </a:t>
            </a:r>
            <a:r>
              <a:rPr lang="en-US" b="1">
                <a:solidFill>
                  <a:srgbClr val="444444"/>
                </a:solidFill>
                <a:latin typeface="Times"/>
                <a:ea typeface="Times"/>
                <a:cs typeface="Times"/>
                <a:sym typeface="Times"/>
              </a:rPr>
              <a:t>Rent</a:t>
            </a:r>
            <a:r>
              <a:rPr lang="en-US">
                <a:solidFill>
                  <a:srgbClr val="444444"/>
                </a:solidFill>
                <a:latin typeface="Times"/>
                <a:ea typeface="Times"/>
                <a:cs typeface="Times"/>
                <a:sym typeface="Times"/>
              </a:rPr>
              <a:t> x 5 months (September-January)=$3,500</a:t>
            </a:r>
            <a:endParaRPr>
              <a:solidFill>
                <a:srgbClr val="444444"/>
              </a:solidFill>
              <a:latin typeface="Times"/>
              <a:ea typeface="Times"/>
              <a:cs typeface="Times"/>
              <a:sym typeface="Times"/>
            </a:endParaRPr>
          </a:p>
          <a:p>
            <a:pPr marL="914400" lvl="1" indent="-317500" algn="l" rtl="0">
              <a:spcBef>
                <a:spcPts val="0"/>
              </a:spcBef>
              <a:spcAft>
                <a:spcPts val="0"/>
              </a:spcAft>
              <a:buClr>
                <a:srgbClr val="444444"/>
              </a:buClr>
              <a:buSzPts val="1400"/>
              <a:buFont typeface="Times"/>
              <a:buChar char="○"/>
            </a:pPr>
            <a:r>
              <a:rPr lang="en-US">
                <a:solidFill>
                  <a:srgbClr val="444444"/>
                </a:solidFill>
                <a:latin typeface="Times"/>
                <a:ea typeface="Times"/>
                <a:cs typeface="Times"/>
                <a:sym typeface="Times"/>
              </a:rPr>
              <a:t>Monthly </a:t>
            </a:r>
            <a:r>
              <a:rPr lang="en-US" b="1">
                <a:solidFill>
                  <a:srgbClr val="444444"/>
                </a:solidFill>
                <a:latin typeface="Times"/>
                <a:ea typeface="Times"/>
                <a:cs typeface="Times"/>
                <a:sym typeface="Times"/>
              </a:rPr>
              <a:t>Utilities</a:t>
            </a:r>
            <a:r>
              <a:rPr lang="en-US">
                <a:solidFill>
                  <a:srgbClr val="444444"/>
                </a:solidFill>
                <a:latin typeface="Times"/>
                <a:ea typeface="Times"/>
                <a:cs typeface="Times"/>
                <a:sym typeface="Times"/>
              </a:rPr>
              <a:t> (Electric(gas); water, trash, internet) $100 x 5 months = $500</a:t>
            </a:r>
            <a:endParaRPr>
              <a:solidFill>
                <a:srgbClr val="444444"/>
              </a:solidFill>
              <a:latin typeface="Times"/>
              <a:ea typeface="Times"/>
              <a:cs typeface="Times"/>
              <a:sym typeface="Times"/>
            </a:endParaRPr>
          </a:p>
          <a:p>
            <a:pPr marL="914400" lvl="1" indent="-317500" algn="l" rtl="0">
              <a:spcBef>
                <a:spcPts val="0"/>
              </a:spcBef>
              <a:spcAft>
                <a:spcPts val="0"/>
              </a:spcAft>
              <a:buClr>
                <a:srgbClr val="444444"/>
              </a:buClr>
              <a:buSzPts val="1400"/>
              <a:buFont typeface="Times"/>
              <a:buChar char="○"/>
            </a:pPr>
            <a:r>
              <a:rPr lang="en-US" b="1">
                <a:solidFill>
                  <a:srgbClr val="444444"/>
                </a:solidFill>
                <a:latin typeface="Times"/>
                <a:ea typeface="Times"/>
                <a:cs typeface="Times"/>
                <a:sym typeface="Times"/>
              </a:rPr>
              <a:t>Groceries</a:t>
            </a:r>
            <a:r>
              <a:rPr lang="en-US">
                <a:solidFill>
                  <a:srgbClr val="444444"/>
                </a:solidFill>
                <a:latin typeface="Times"/>
                <a:ea typeface="Times"/>
                <a:cs typeface="Times"/>
                <a:sym typeface="Times"/>
              </a:rPr>
              <a:t> $150 x 5 months = $750</a:t>
            </a:r>
            <a:endParaRPr>
              <a:solidFill>
                <a:srgbClr val="444444"/>
              </a:solidFill>
              <a:latin typeface="Times"/>
              <a:ea typeface="Times"/>
              <a:cs typeface="Times"/>
              <a:sym typeface="Times"/>
            </a:endParaRPr>
          </a:p>
          <a:p>
            <a:pPr marL="914400" lvl="1" indent="-330200" algn="l" rtl="0">
              <a:spcBef>
                <a:spcPts val="0"/>
              </a:spcBef>
              <a:spcAft>
                <a:spcPts val="0"/>
              </a:spcAft>
              <a:buClr>
                <a:srgbClr val="444444"/>
              </a:buClr>
              <a:buSzPts val="1600"/>
              <a:buFont typeface="Times"/>
              <a:buChar char="○"/>
            </a:pPr>
            <a:r>
              <a:rPr lang="en-US" b="1">
                <a:solidFill>
                  <a:srgbClr val="444444"/>
                </a:solidFill>
                <a:latin typeface="Times"/>
                <a:ea typeface="Times"/>
                <a:cs typeface="Times"/>
                <a:sym typeface="Times"/>
              </a:rPr>
              <a:t>Spending</a:t>
            </a:r>
            <a:r>
              <a:rPr lang="en-US">
                <a:solidFill>
                  <a:srgbClr val="444444"/>
                </a:solidFill>
                <a:latin typeface="Times"/>
                <a:ea typeface="Times"/>
                <a:cs typeface="Times"/>
                <a:sym typeface="Times"/>
              </a:rPr>
              <a:t> Allowance $100 x 5 months= $500</a:t>
            </a:r>
            <a:endParaRPr>
              <a:solidFill>
                <a:srgbClr val="444444"/>
              </a:solidFill>
              <a:latin typeface="Times"/>
              <a:ea typeface="Times"/>
              <a:cs typeface="Times"/>
              <a:sym typeface="Times"/>
            </a:endParaRPr>
          </a:p>
          <a:p>
            <a:pPr marL="914400" lvl="1" indent="-330200" algn="l" rtl="0">
              <a:spcBef>
                <a:spcPts val="0"/>
              </a:spcBef>
              <a:spcAft>
                <a:spcPts val="0"/>
              </a:spcAft>
              <a:buClr>
                <a:srgbClr val="444444"/>
              </a:buClr>
              <a:buSzPts val="1600"/>
              <a:buFont typeface="Times"/>
              <a:buChar char="○"/>
            </a:pPr>
            <a:r>
              <a:rPr lang="en-US">
                <a:solidFill>
                  <a:srgbClr val="444444"/>
                </a:solidFill>
                <a:latin typeface="Times"/>
                <a:ea typeface="Times"/>
                <a:cs typeface="Times"/>
                <a:sym typeface="Times"/>
              </a:rPr>
              <a:t>Total: </a:t>
            </a:r>
            <a:r>
              <a:rPr lang="en-US">
                <a:solidFill>
                  <a:srgbClr val="444444"/>
                </a:solidFill>
                <a:highlight>
                  <a:srgbClr val="FFFF00"/>
                </a:highlight>
                <a:latin typeface="Times"/>
                <a:ea typeface="Times"/>
                <a:cs typeface="Times"/>
                <a:sym typeface="Times"/>
              </a:rPr>
              <a:t>$5,250 per semester</a:t>
            </a:r>
            <a:endParaRPr>
              <a:solidFill>
                <a:srgbClr val="444444"/>
              </a:solidFill>
              <a:highlight>
                <a:srgbClr val="FFFF00"/>
              </a:highlight>
              <a:latin typeface="Times"/>
              <a:ea typeface="Times"/>
              <a:cs typeface="Times"/>
              <a:sym typeface="Times"/>
            </a:endParaRPr>
          </a:p>
          <a:p>
            <a:pPr marL="0" lvl="0" indent="0" algn="l" rtl="0">
              <a:spcBef>
                <a:spcPts val="0"/>
              </a:spcBef>
              <a:spcAft>
                <a:spcPts val="0"/>
              </a:spcAft>
              <a:buNone/>
            </a:pPr>
            <a:endParaRPr>
              <a:solidFill>
                <a:srgbClr val="444444"/>
              </a:solidFill>
              <a:highlight>
                <a:srgbClr val="FFFF00"/>
              </a:highlight>
              <a:latin typeface="Times"/>
              <a:ea typeface="Times"/>
              <a:cs typeface="Times"/>
              <a:sym typeface="Times"/>
            </a:endParaRPr>
          </a:p>
          <a:p>
            <a:pPr marL="457200" lvl="0" indent="-317500" algn="l" rtl="0">
              <a:spcBef>
                <a:spcPts val="0"/>
              </a:spcBef>
              <a:spcAft>
                <a:spcPts val="0"/>
              </a:spcAft>
              <a:buClr>
                <a:srgbClr val="444444"/>
              </a:buClr>
              <a:buSzPts val="1400"/>
              <a:buFont typeface="Times"/>
              <a:buChar char="●"/>
            </a:pPr>
            <a:r>
              <a:rPr lang="en-US" b="1">
                <a:solidFill>
                  <a:srgbClr val="444444"/>
                </a:solidFill>
                <a:latin typeface="Times"/>
                <a:ea typeface="Times"/>
                <a:cs typeface="Times"/>
                <a:sym typeface="Times"/>
              </a:rPr>
              <a:t>Savings</a:t>
            </a:r>
            <a:r>
              <a:rPr lang="en-US">
                <a:solidFill>
                  <a:srgbClr val="444444"/>
                </a:solidFill>
                <a:latin typeface="Times"/>
                <a:ea typeface="Times"/>
                <a:cs typeface="Times"/>
                <a:sym typeface="Times"/>
              </a:rPr>
              <a:t> Total (per semester)=</a:t>
            </a:r>
            <a:r>
              <a:rPr lang="en-US" b="1">
                <a:solidFill>
                  <a:srgbClr val="444444"/>
                </a:solidFill>
                <a:latin typeface="Times"/>
                <a:ea typeface="Times"/>
                <a:cs typeface="Times"/>
                <a:sym typeface="Times"/>
              </a:rPr>
              <a:t>$428</a:t>
            </a:r>
            <a:endParaRPr sz="1600" b="1">
              <a:solidFill>
                <a:srgbClr val="444444"/>
              </a:solidFill>
              <a:latin typeface="Times"/>
              <a:ea typeface="Times"/>
              <a:cs typeface="Times"/>
              <a:sym typeface="Times"/>
            </a:endParaRPr>
          </a:p>
          <a:p>
            <a:pPr marL="457200" lvl="0" indent="0" algn="l" rtl="0">
              <a:spcBef>
                <a:spcPts val="0"/>
              </a:spcBef>
              <a:spcAft>
                <a:spcPts val="0"/>
              </a:spcAft>
              <a:buNone/>
            </a:pPr>
            <a:endParaRPr sz="1600">
              <a:solidFill>
                <a:srgbClr val="444444"/>
              </a:solidFill>
              <a:latin typeface="Cambria"/>
              <a:ea typeface="Cambria"/>
              <a:cs typeface="Cambria"/>
              <a:sym typeface="Cambri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0"/>
          <p:cNvSpPr txBox="1">
            <a:spLocks noGrp="1"/>
          </p:cNvSpPr>
          <p:nvPr>
            <p:ph type="ctrTitle"/>
          </p:nvPr>
        </p:nvSpPr>
        <p:spPr>
          <a:xfrm>
            <a:off x="411214" y="101306"/>
            <a:ext cx="3443100" cy="699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04041"/>
              </a:buClr>
              <a:buSzPts val="3000"/>
              <a:buFont typeface="Arial"/>
              <a:buNone/>
            </a:pPr>
            <a:r>
              <a:rPr lang="en-US" sz="2800">
                <a:latin typeface="Times"/>
                <a:ea typeface="Times"/>
                <a:cs typeface="Times"/>
                <a:sym typeface="Times"/>
              </a:rPr>
              <a:t>Take Home Points...</a:t>
            </a:r>
            <a:endParaRPr>
              <a:latin typeface="Times"/>
              <a:ea typeface="Times"/>
              <a:cs typeface="Times"/>
              <a:sym typeface="Times"/>
            </a:endParaRPr>
          </a:p>
        </p:txBody>
      </p:sp>
      <p:sp>
        <p:nvSpPr>
          <p:cNvPr id="323" name="Google Shape;323;p40"/>
          <p:cNvSpPr txBox="1">
            <a:spLocks noGrp="1"/>
          </p:cNvSpPr>
          <p:nvPr>
            <p:ph type="body" idx="1"/>
          </p:nvPr>
        </p:nvSpPr>
        <p:spPr>
          <a:xfrm>
            <a:off x="4833956" y="284947"/>
            <a:ext cx="3700462" cy="252412"/>
          </a:xfrm>
          <a:prstGeom prst="rect">
            <a:avLst/>
          </a:prstGeom>
          <a:noFill/>
          <a:ln>
            <a:noFill/>
          </a:ln>
        </p:spPr>
        <p:txBody>
          <a:bodyPr spcFirstLastPara="1" wrap="square" lIns="91425" tIns="45700" rIns="91425" bIns="45700" anchor="t" anchorCtr="0">
            <a:noAutofit/>
          </a:bodyPr>
          <a:lstStyle/>
          <a:p>
            <a:pPr marL="457200" lvl="0" indent="-228600" algn="r" rtl="0">
              <a:lnSpc>
                <a:spcPct val="100000"/>
              </a:lnSpc>
              <a:spcBef>
                <a:spcPts val="0"/>
              </a:spcBef>
              <a:spcAft>
                <a:spcPts val="0"/>
              </a:spcAft>
              <a:buSzPts val="1100"/>
              <a:buNone/>
            </a:pPr>
            <a:r>
              <a:rPr lang="en-US">
                <a:latin typeface="Times"/>
                <a:ea typeface="Times"/>
                <a:cs typeface="Times"/>
                <a:sym typeface="Times"/>
              </a:rPr>
              <a:t>REVIEW </a:t>
            </a:r>
            <a:endParaRPr>
              <a:latin typeface="Times"/>
              <a:ea typeface="Times"/>
              <a:cs typeface="Times"/>
              <a:sym typeface="Times"/>
            </a:endParaRPr>
          </a:p>
        </p:txBody>
      </p:sp>
      <p:sp>
        <p:nvSpPr>
          <p:cNvPr id="324" name="Google Shape;324;p40"/>
          <p:cNvSpPr txBox="1">
            <a:spLocks noGrp="1"/>
          </p:cNvSpPr>
          <p:nvPr>
            <p:ph type="body" idx="2"/>
          </p:nvPr>
        </p:nvSpPr>
        <p:spPr>
          <a:xfrm>
            <a:off x="306000" y="1075825"/>
            <a:ext cx="4379700" cy="3477000"/>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0"/>
              </a:spcBef>
              <a:spcAft>
                <a:spcPts val="0"/>
              </a:spcAft>
              <a:buClr>
                <a:srgbClr val="888888"/>
              </a:buClr>
              <a:buSzPts val="1600"/>
              <a:buFont typeface="Cambria"/>
              <a:buChar char="➔"/>
            </a:pPr>
            <a:r>
              <a:rPr lang="en-US" sz="1600">
                <a:solidFill>
                  <a:srgbClr val="262626"/>
                </a:solidFill>
                <a:latin typeface="Times"/>
                <a:ea typeface="Times"/>
                <a:cs typeface="Times"/>
                <a:sym typeface="Times"/>
              </a:rPr>
              <a:t>The 21st Century Tuition Scholarship</a:t>
            </a:r>
            <a:r>
              <a:rPr lang="en-US" sz="1600" b="1">
                <a:solidFill>
                  <a:srgbClr val="262626"/>
                </a:solidFill>
                <a:latin typeface="Times"/>
                <a:ea typeface="Times"/>
                <a:cs typeface="Times"/>
                <a:sym typeface="Times"/>
              </a:rPr>
              <a:t> </a:t>
            </a:r>
            <a:r>
              <a:rPr lang="en-US" sz="1600">
                <a:solidFill>
                  <a:srgbClr val="262626"/>
                </a:solidFill>
                <a:latin typeface="Times"/>
                <a:ea typeface="Times"/>
                <a:cs typeface="Times"/>
                <a:sym typeface="Times"/>
              </a:rPr>
              <a:t>does not pay for housing, meal plans, books or other expenses.</a:t>
            </a:r>
            <a:endParaRPr sz="1600">
              <a:latin typeface="Times"/>
              <a:ea typeface="Times"/>
              <a:cs typeface="Times"/>
              <a:sym typeface="Times"/>
            </a:endParaRPr>
          </a:p>
          <a:p>
            <a:pPr marL="457200" lvl="0" indent="-330200" algn="l" rtl="0">
              <a:lnSpc>
                <a:spcPct val="100000"/>
              </a:lnSpc>
              <a:spcBef>
                <a:spcPts val="0"/>
              </a:spcBef>
              <a:spcAft>
                <a:spcPts val="0"/>
              </a:spcAft>
              <a:buClr>
                <a:srgbClr val="888888"/>
              </a:buClr>
              <a:buSzPts val="1600"/>
              <a:buFont typeface="Times"/>
              <a:buChar char="➔"/>
            </a:pPr>
            <a:r>
              <a:rPr lang="en-US" sz="1600">
                <a:solidFill>
                  <a:srgbClr val="262626"/>
                </a:solidFill>
                <a:latin typeface="Times"/>
                <a:ea typeface="Times"/>
                <a:cs typeface="Times"/>
                <a:sym typeface="Times"/>
              </a:rPr>
              <a:t>Other aid, like the Covenant, Pell Grant, supplemental grant, loans and scholarships can go towards non-tuition/ off campus expenses.</a:t>
            </a:r>
            <a:endParaRPr sz="1600">
              <a:solidFill>
                <a:srgbClr val="262626"/>
              </a:solidFill>
              <a:latin typeface="Times"/>
              <a:ea typeface="Times"/>
              <a:cs typeface="Times"/>
              <a:sym typeface="Times"/>
            </a:endParaRPr>
          </a:p>
          <a:p>
            <a:pPr marL="457200" lvl="0" indent="-330200" algn="l" rtl="0">
              <a:lnSpc>
                <a:spcPct val="100000"/>
              </a:lnSpc>
              <a:spcBef>
                <a:spcPts val="0"/>
              </a:spcBef>
              <a:spcAft>
                <a:spcPts val="0"/>
              </a:spcAft>
              <a:buClr>
                <a:srgbClr val="888888"/>
              </a:buClr>
              <a:buSzPts val="1600"/>
              <a:buFont typeface="Times"/>
              <a:buChar char="➔"/>
            </a:pPr>
            <a:r>
              <a:rPr lang="en-US" sz="1600">
                <a:solidFill>
                  <a:srgbClr val="262626"/>
                </a:solidFill>
                <a:latin typeface="Times"/>
                <a:ea typeface="Times"/>
                <a:cs typeface="Times"/>
                <a:sym typeface="Times"/>
              </a:rPr>
              <a:t>You should receive a refund via direct deposit to go towards off-campus expenses.</a:t>
            </a:r>
            <a:endParaRPr sz="1600">
              <a:latin typeface="Times"/>
              <a:ea typeface="Times"/>
              <a:cs typeface="Times"/>
              <a:sym typeface="Times"/>
            </a:endParaRPr>
          </a:p>
          <a:p>
            <a:pPr marL="457200" lvl="0" indent="-330200" algn="l" rtl="0">
              <a:lnSpc>
                <a:spcPct val="100000"/>
              </a:lnSpc>
              <a:spcBef>
                <a:spcPts val="0"/>
              </a:spcBef>
              <a:spcAft>
                <a:spcPts val="0"/>
              </a:spcAft>
              <a:buClr>
                <a:srgbClr val="888888"/>
              </a:buClr>
              <a:buSzPts val="1600"/>
              <a:buFont typeface="Times"/>
              <a:buChar char="➔"/>
            </a:pPr>
            <a:r>
              <a:rPr lang="en-US" sz="1600">
                <a:solidFill>
                  <a:srgbClr val="262626"/>
                </a:solidFill>
                <a:latin typeface="Times"/>
                <a:ea typeface="Times"/>
                <a:cs typeface="Times"/>
                <a:sym typeface="Times"/>
              </a:rPr>
              <a:t>Meal plans are not required after freshman year and will reduce the amount of “refund” you receive.</a:t>
            </a:r>
            <a:endParaRPr sz="1600">
              <a:latin typeface="Times"/>
              <a:ea typeface="Times"/>
              <a:cs typeface="Times"/>
              <a:sym typeface="Times"/>
            </a:endParaRPr>
          </a:p>
          <a:p>
            <a:pPr marL="457200" lvl="0" indent="0" algn="l" rtl="0">
              <a:lnSpc>
                <a:spcPct val="100000"/>
              </a:lnSpc>
              <a:spcBef>
                <a:spcPts val="0"/>
              </a:spcBef>
              <a:spcAft>
                <a:spcPts val="0"/>
              </a:spcAft>
              <a:buSzPts val="1800"/>
              <a:buNone/>
            </a:pPr>
            <a:endParaRPr>
              <a:latin typeface="Cambria"/>
              <a:ea typeface="Cambria"/>
              <a:cs typeface="Cambria"/>
              <a:sym typeface="Cambria"/>
            </a:endParaRPr>
          </a:p>
        </p:txBody>
      </p:sp>
      <p:sp>
        <p:nvSpPr>
          <p:cNvPr id="325" name="Google Shape;325;p40"/>
          <p:cNvSpPr txBox="1"/>
          <p:nvPr/>
        </p:nvSpPr>
        <p:spPr>
          <a:xfrm>
            <a:off x="4910475" y="1075825"/>
            <a:ext cx="4042200" cy="29091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rgbClr val="7F7F7F"/>
              </a:buClr>
              <a:buSzPts val="1700"/>
              <a:buFont typeface="Cambria"/>
              <a:buChar char="➔"/>
            </a:pPr>
            <a:r>
              <a:rPr lang="en-US" sz="1600">
                <a:solidFill>
                  <a:srgbClr val="262626"/>
                </a:solidFill>
                <a:latin typeface="Times"/>
                <a:ea typeface="Times"/>
                <a:cs typeface="Times"/>
                <a:sym typeface="Times"/>
              </a:rPr>
              <a:t>No more than $700 for rent including all utilities. </a:t>
            </a:r>
            <a:endParaRPr sz="1600">
              <a:solidFill>
                <a:srgbClr val="404041"/>
              </a:solidFill>
              <a:latin typeface="Times"/>
              <a:ea typeface="Times"/>
              <a:cs typeface="Times"/>
              <a:sym typeface="Times"/>
            </a:endParaRPr>
          </a:p>
          <a:p>
            <a:pPr marL="457200" lvl="0" indent="-330200" algn="l" rtl="0">
              <a:spcBef>
                <a:spcPts val="0"/>
              </a:spcBef>
              <a:spcAft>
                <a:spcPts val="0"/>
              </a:spcAft>
              <a:buClr>
                <a:srgbClr val="7F7F7F"/>
              </a:buClr>
              <a:buSzPts val="1600"/>
              <a:buFont typeface="Times"/>
              <a:buChar char="➔"/>
            </a:pPr>
            <a:r>
              <a:rPr lang="en-US" sz="1600">
                <a:solidFill>
                  <a:srgbClr val="262626"/>
                </a:solidFill>
                <a:latin typeface="Times"/>
                <a:ea typeface="Times"/>
                <a:cs typeface="Times"/>
                <a:sym typeface="Times"/>
              </a:rPr>
              <a:t>Aid always begins processing 10 days before classes begin</a:t>
            </a:r>
            <a:r>
              <a:rPr lang="en-US" sz="1600">
                <a:solidFill>
                  <a:srgbClr val="404041"/>
                </a:solidFill>
                <a:latin typeface="Times"/>
                <a:ea typeface="Times"/>
                <a:cs typeface="Times"/>
                <a:sym typeface="Times"/>
              </a:rPr>
              <a:t> so pre-</a:t>
            </a:r>
            <a:r>
              <a:rPr lang="en-US" sz="1600">
                <a:solidFill>
                  <a:srgbClr val="262626"/>
                </a:solidFill>
                <a:latin typeface="Times"/>
                <a:ea typeface="Times"/>
                <a:cs typeface="Times"/>
                <a:sym typeface="Times"/>
              </a:rPr>
              <a:t>plan to pay August and January’s rent. </a:t>
            </a:r>
            <a:endParaRPr sz="1600">
              <a:solidFill>
                <a:srgbClr val="404041"/>
              </a:solidFill>
              <a:latin typeface="Times"/>
              <a:ea typeface="Times"/>
              <a:cs typeface="Times"/>
              <a:sym typeface="Times"/>
            </a:endParaRPr>
          </a:p>
          <a:p>
            <a:pPr marL="457200" lvl="0" indent="-330200" algn="l" rtl="0">
              <a:spcBef>
                <a:spcPts val="0"/>
              </a:spcBef>
              <a:spcAft>
                <a:spcPts val="0"/>
              </a:spcAft>
              <a:buClr>
                <a:srgbClr val="7F7F7F"/>
              </a:buClr>
              <a:buSzPts val="1600"/>
              <a:buFont typeface="Times"/>
              <a:buChar char="➔"/>
            </a:pPr>
            <a:r>
              <a:rPr lang="en-US" sz="1600">
                <a:solidFill>
                  <a:srgbClr val="262626"/>
                </a:solidFill>
                <a:latin typeface="Times"/>
                <a:ea typeface="Times"/>
                <a:cs typeface="Times"/>
                <a:sym typeface="Times"/>
              </a:rPr>
              <a:t>You never need to tell Student Central, the state or our office that you are living off campus!</a:t>
            </a:r>
            <a:endParaRPr sz="1600">
              <a:solidFill>
                <a:srgbClr val="404041"/>
              </a:solidFill>
              <a:latin typeface="Times"/>
              <a:ea typeface="Times"/>
              <a:cs typeface="Times"/>
              <a:sym typeface="Times"/>
            </a:endParaRPr>
          </a:p>
          <a:p>
            <a:pPr marL="914400" lvl="1" indent="-330200" algn="l" rtl="0">
              <a:spcBef>
                <a:spcPts val="0"/>
              </a:spcBef>
              <a:spcAft>
                <a:spcPts val="0"/>
              </a:spcAft>
              <a:buClr>
                <a:srgbClr val="888888"/>
              </a:buClr>
              <a:buSzPts val="1600"/>
              <a:buFont typeface="Times"/>
              <a:buChar char="◆"/>
            </a:pPr>
            <a:r>
              <a:rPr lang="en-US" sz="1600">
                <a:solidFill>
                  <a:srgbClr val="262626"/>
                </a:solidFill>
                <a:latin typeface="Times"/>
                <a:ea typeface="Times"/>
                <a:cs typeface="Times"/>
                <a:sym typeface="Times"/>
              </a:rPr>
              <a:t>Whether you select on or off campus on your FAFSA, you refund will not change.</a:t>
            </a:r>
            <a:endParaRPr sz="1600">
              <a:solidFill>
                <a:srgbClr val="262626"/>
              </a:solidFill>
              <a:latin typeface="Times"/>
              <a:ea typeface="Times"/>
              <a:cs typeface="Times"/>
              <a:sym typeface="Time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1"/>
          <p:cNvSpPr txBox="1"/>
          <p:nvPr/>
        </p:nvSpPr>
        <p:spPr>
          <a:xfrm>
            <a:off x="98575" y="1542500"/>
            <a:ext cx="8828400" cy="701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500" i="0" u="none" strike="noStrike" cap="none">
                <a:solidFill>
                  <a:schemeClr val="lt1"/>
                </a:solidFill>
                <a:latin typeface="Times"/>
                <a:ea typeface="Times"/>
                <a:cs typeface="Times"/>
                <a:sym typeface="Times"/>
              </a:rPr>
              <a:t>Email Rebeca Hayes:</a:t>
            </a:r>
            <a:r>
              <a:rPr lang="en-US" sz="1500">
                <a:solidFill>
                  <a:schemeClr val="lt1"/>
                </a:solidFill>
                <a:latin typeface="Times"/>
                <a:ea typeface="Times"/>
                <a:cs typeface="Times"/>
                <a:sym typeface="Times"/>
              </a:rPr>
              <a:t> hayesrm@iu.edu</a:t>
            </a:r>
            <a:endParaRPr sz="1500" i="1" u="none" strike="noStrike" cap="none">
              <a:solidFill>
                <a:schemeClr val="lt1"/>
              </a:solidFill>
              <a:latin typeface="Times"/>
              <a:ea typeface="Times"/>
              <a:cs typeface="Times"/>
              <a:sym typeface="Times"/>
            </a:endParaRPr>
          </a:p>
          <a:p>
            <a:pPr marL="0" marR="0" lvl="0" indent="0" algn="ctr" rtl="0">
              <a:lnSpc>
                <a:spcPct val="100000"/>
              </a:lnSpc>
              <a:spcBef>
                <a:spcPts val="0"/>
              </a:spcBef>
              <a:spcAft>
                <a:spcPts val="0"/>
              </a:spcAft>
              <a:buClr>
                <a:srgbClr val="000000"/>
              </a:buClr>
              <a:buSzPts val="1600"/>
              <a:buFont typeface="Arial"/>
              <a:buNone/>
            </a:pPr>
            <a:endParaRPr sz="1500" i="1">
              <a:solidFill>
                <a:schemeClr val="lt1"/>
              </a:solidFill>
              <a:latin typeface="Times"/>
              <a:ea typeface="Times"/>
              <a:cs typeface="Times"/>
              <a:sym typeface="Times"/>
            </a:endParaRPr>
          </a:p>
          <a:p>
            <a:pPr marL="0" marR="0" lvl="0" indent="0" algn="ctr" rtl="0">
              <a:lnSpc>
                <a:spcPct val="100000"/>
              </a:lnSpc>
              <a:spcBef>
                <a:spcPts val="0"/>
              </a:spcBef>
              <a:spcAft>
                <a:spcPts val="0"/>
              </a:spcAft>
              <a:buClr>
                <a:srgbClr val="000000"/>
              </a:buClr>
              <a:buSzPts val="1600"/>
              <a:buFont typeface="Arial"/>
              <a:buNone/>
            </a:pPr>
            <a:endParaRPr sz="1500" b="0" i="0" u="none" strike="noStrike" cap="none">
              <a:solidFill>
                <a:schemeClr val="lt1"/>
              </a:solidFill>
              <a:latin typeface="Cambria"/>
              <a:ea typeface="Cambria"/>
              <a:cs typeface="Cambria"/>
              <a:sym typeface="Cambria"/>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mbria"/>
              <a:ea typeface="Cambria"/>
              <a:cs typeface="Cambria"/>
              <a:sym typeface="Cambria"/>
            </a:endParaRPr>
          </a:p>
        </p:txBody>
      </p:sp>
      <p:sp>
        <p:nvSpPr>
          <p:cNvPr id="332" name="Google Shape;332;p41"/>
          <p:cNvSpPr txBox="1"/>
          <p:nvPr/>
        </p:nvSpPr>
        <p:spPr>
          <a:xfrm>
            <a:off x="1654800" y="214475"/>
            <a:ext cx="5834400" cy="415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4200" i="0" u="none" strike="noStrike" cap="none">
                <a:solidFill>
                  <a:schemeClr val="lt1"/>
                </a:solidFill>
                <a:latin typeface="Times"/>
                <a:ea typeface="Times"/>
                <a:cs typeface="Times"/>
                <a:sym typeface="Times"/>
              </a:rPr>
              <a:t>Questions or Concerns?</a:t>
            </a:r>
            <a:r>
              <a:rPr lang="en-US" sz="4200" b="0" i="0" u="none" strike="noStrike" cap="none">
                <a:solidFill>
                  <a:schemeClr val="lt1"/>
                </a:solidFill>
                <a:latin typeface="Cambria"/>
                <a:ea typeface="Cambria"/>
                <a:cs typeface="Cambria"/>
                <a:sym typeface="Cambria"/>
              </a:rPr>
              <a:t> </a:t>
            </a:r>
            <a:endParaRPr sz="42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3"/>
          <p:cNvSpPr txBox="1">
            <a:spLocks noGrp="1"/>
          </p:cNvSpPr>
          <p:nvPr>
            <p:ph type="ctrTitle"/>
          </p:nvPr>
        </p:nvSpPr>
        <p:spPr>
          <a:xfrm>
            <a:off x="473752" y="284945"/>
            <a:ext cx="8004300" cy="699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The Covenant (21CS Only)</a:t>
            </a:r>
            <a:endParaRPr/>
          </a:p>
        </p:txBody>
      </p:sp>
      <p:sp>
        <p:nvSpPr>
          <p:cNvPr id="102" name="Google Shape;102;p13"/>
          <p:cNvSpPr txBox="1">
            <a:spLocks noGrp="1"/>
          </p:cNvSpPr>
          <p:nvPr>
            <p:ph type="body" idx="2"/>
          </p:nvPr>
        </p:nvSpPr>
        <p:spPr>
          <a:xfrm>
            <a:off x="518825" y="1049524"/>
            <a:ext cx="8015700" cy="3390600"/>
          </a:xfrm>
          <a:prstGeom prst="rect">
            <a:avLst/>
          </a:prstGeom>
        </p:spPr>
        <p:txBody>
          <a:bodyPr spcFirstLastPara="1" wrap="square" lIns="91425" tIns="45700" rIns="91425" bIns="45700" anchor="t" anchorCtr="0">
            <a:noAutofit/>
          </a:bodyPr>
          <a:lstStyle/>
          <a:p>
            <a:pPr marL="457200" lvl="0" indent="-323850" algn="l" rtl="0">
              <a:spcBef>
                <a:spcPts val="0"/>
              </a:spcBef>
              <a:spcAft>
                <a:spcPts val="0"/>
              </a:spcAft>
              <a:buSzPts val="1500"/>
              <a:buChar char="●"/>
            </a:pPr>
            <a:r>
              <a:rPr lang="en-US" sz="1500">
                <a:latin typeface="Times New Roman"/>
                <a:ea typeface="Times New Roman"/>
                <a:cs typeface="Times New Roman"/>
                <a:sym typeface="Times New Roman"/>
              </a:rPr>
              <a:t>The 21st Century Scholarship </a:t>
            </a:r>
            <a:r>
              <a:rPr lang="en-US" sz="1500" b="1">
                <a:latin typeface="Times New Roman"/>
                <a:ea typeface="Times New Roman"/>
                <a:cs typeface="Times New Roman"/>
                <a:sym typeface="Times New Roman"/>
              </a:rPr>
              <a:t>Covenant</a:t>
            </a:r>
            <a:r>
              <a:rPr lang="en-US" sz="1500">
                <a:latin typeface="Times New Roman"/>
                <a:ea typeface="Times New Roman"/>
                <a:cs typeface="Times New Roman"/>
                <a:sym typeface="Times New Roman"/>
              </a:rPr>
              <a:t> award is available to 21st Century Scholars who demonstrate unmet financial need. The Covenant is an automatic financial award—it does not require a separate application.</a:t>
            </a:r>
            <a:endParaRPr sz="1500">
              <a:latin typeface="Times New Roman"/>
              <a:ea typeface="Times New Roman"/>
              <a:cs typeface="Times New Roman"/>
              <a:sym typeface="Times New Roman"/>
            </a:endParaRPr>
          </a:p>
          <a:p>
            <a:pPr marL="457200" lvl="0" indent="-323850" algn="l" rtl="0">
              <a:spcBef>
                <a:spcPts val="0"/>
              </a:spcBef>
              <a:spcAft>
                <a:spcPts val="0"/>
              </a:spcAft>
              <a:buSzPts val="1500"/>
              <a:buFont typeface="Times New Roman"/>
              <a:buChar char="●"/>
            </a:pPr>
            <a:r>
              <a:rPr lang="en-US" sz="1500">
                <a:latin typeface="Times New Roman"/>
                <a:ea typeface="Times New Roman"/>
                <a:cs typeface="Times New Roman"/>
                <a:sym typeface="Times New Roman"/>
              </a:rPr>
              <a:t>The amount of the award varies by each student’s financial aid profile. The 21st Century Scholarship will cover the costs of tuition and mandatory fees. For eligible students who have unmet financial need after other scholarships or grants are applied, the Covenant will provide additional funding to assist with other expenses. </a:t>
            </a:r>
            <a:endParaRPr sz="1500">
              <a:latin typeface="Times New Roman"/>
              <a:ea typeface="Times New Roman"/>
              <a:cs typeface="Times New Roman"/>
              <a:sym typeface="Times New Roman"/>
            </a:endParaRPr>
          </a:p>
          <a:p>
            <a:pPr marL="914400" lvl="1" indent="-323850" algn="l" rtl="0">
              <a:spcBef>
                <a:spcPts val="0"/>
              </a:spcBef>
              <a:spcAft>
                <a:spcPts val="0"/>
              </a:spcAft>
              <a:buSzPts val="1500"/>
              <a:buFont typeface="Times New Roman"/>
              <a:buChar char="○"/>
            </a:pPr>
            <a:r>
              <a:rPr lang="en-US" sz="1500" b="1">
                <a:latin typeface="Times New Roman"/>
                <a:ea typeface="Times New Roman"/>
                <a:cs typeface="Times New Roman"/>
                <a:sym typeface="Times New Roman"/>
              </a:rPr>
              <a:t>Please Note</a:t>
            </a:r>
            <a:r>
              <a:rPr lang="en-US" sz="1500">
                <a:latin typeface="Times New Roman"/>
                <a:ea typeface="Times New Roman"/>
                <a:cs typeface="Times New Roman"/>
                <a:sym typeface="Times New Roman"/>
              </a:rPr>
              <a:t>: </a:t>
            </a:r>
            <a:r>
              <a:rPr lang="en-US" sz="1500">
                <a:highlight>
                  <a:srgbClr val="FFFF00"/>
                </a:highlight>
                <a:latin typeface="Times New Roman"/>
                <a:ea typeface="Times New Roman"/>
                <a:cs typeface="Times New Roman"/>
                <a:sym typeface="Times New Roman"/>
              </a:rPr>
              <a:t>The Covenant scholarship does not adjust based off of specific housing costs, transportation costs, books &amp; supplies, but rather is an estimate of remaining financial need</a:t>
            </a:r>
            <a:endParaRPr sz="1500">
              <a:highlight>
                <a:srgbClr val="FFFF00"/>
              </a:highlight>
              <a:latin typeface="Times New Roman"/>
              <a:ea typeface="Times New Roman"/>
              <a:cs typeface="Times New Roman"/>
              <a:sym typeface="Times New Roman"/>
            </a:endParaRPr>
          </a:p>
          <a:p>
            <a:pPr marL="457200" lvl="0" indent="-323850" algn="l" rtl="0">
              <a:spcBef>
                <a:spcPts val="0"/>
              </a:spcBef>
              <a:spcAft>
                <a:spcPts val="0"/>
              </a:spcAft>
              <a:buSzPts val="1500"/>
              <a:buFont typeface="Times New Roman"/>
              <a:buChar char="●"/>
            </a:pPr>
            <a:r>
              <a:rPr lang="en-US" sz="1500">
                <a:latin typeface="Times New Roman"/>
                <a:ea typeface="Times New Roman"/>
                <a:cs typeface="Times New Roman"/>
                <a:sym typeface="Times New Roman"/>
              </a:rPr>
              <a:t>In order to renew the Covenant after your freshman year, you must:</a:t>
            </a:r>
            <a:endParaRPr sz="1500">
              <a:latin typeface="Times New Roman"/>
              <a:ea typeface="Times New Roman"/>
              <a:cs typeface="Times New Roman"/>
              <a:sym typeface="Times New Roman"/>
            </a:endParaRPr>
          </a:p>
          <a:p>
            <a:pPr marL="914400" lvl="1" indent="-323850" algn="l" rtl="0">
              <a:spcBef>
                <a:spcPts val="0"/>
              </a:spcBef>
              <a:spcAft>
                <a:spcPts val="0"/>
              </a:spcAft>
              <a:buSzPts val="1500"/>
              <a:buFont typeface="Times New Roman"/>
              <a:buChar char="○"/>
            </a:pPr>
            <a:r>
              <a:rPr lang="en-US" sz="1500">
                <a:latin typeface="Times New Roman"/>
                <a:ea typeface="Times New Roman"/>
                <a:cs typeface="Times New Roman"/>
                <a:sym typeface="Times New Roman"/>
              </a:rPr>
              <a:t>Maintain continuous enrollment at IU Bloomington.</a:t>
            </a:r>
            <a:endParaRPr sz="1500">
              <a:latin typeface="Times New Roman"/>
              <a:ea typeface="Times New Roman"/>
              <a:cs typeface="Times New Roman"/>
              <a:sym typeface="Times New Roman"/>
            </a:endParaRPr>
          </a:p>
          <a:p>
            <a:pPr marL="914400" lvl="1" indent="-323850" algn="l" rtl="0">
              <a:spcBef>
                <a:spcPts val="0"/>
              </a:spcBef>
              <a:spcAft>
                <a:spcPts val="0"/>
              </a:spcAft>
              <a:buSzPts val="1500"/>
              <a:buFont typeface="Times New Roman"/>
              <a:buChar char="○"/>
            </a:pPr>
            <a:r>
              <a:rPr lang="en-US" sz="1500">
                <a:latin typeface="Times New Roman"/>
                <a:ea typeface="Times New Roman"/>
                <a:cs typeface="Times New Roman"/>
                <a:sym typeface="Times New Roman"/>
              </a:rPr>
              <a:t>Complete your FAFSA by April 15 each year.</a:t>
            </a:r>
            <a:endParaRPr sz="1500">
              <a:latin typeface="Times New Roman"/>
              <a:ea typeface="Times New Roman"/>
              <a:cs typeface="Times New Roman"/>
              <a:sym typeface="Times New Roman"/>
            </a:endParaRPr>
          </a:p>
          <a:p>
            <a:pPr marL="914400" lvl="1" indent="-323850" algn="l" rtl="0">
              <a:spcBef>
                <a:spcPts val="0"/>
              </a:spcBef>
              <a:spcAft>
                <a:spcPts val="0"/>
              </a:spcAft>
              <a:buSzPts val="1500"/>
              <a:buFont typeface="Times New Roman"/>
              <a:buChar char="○"/>
            </a:pPr>
            <a:r>
              <a:rPr lang="en-US" sz="1500">
                <a:latin typeface="Times New Roman"/>
                <a:ea typeface="Times New Roman"/>
                <a:cs typeface="Times New Roman"/>
                <a:sym typeface="Times New Roman"/>
              </a:rPr>
              <a:t>Meet all scholarship requirements set by the 21st Century Scholar state office.</a:t>
            </a:r>
            <a:endParaRPr sz="1500">
              <a:latin typeface="Times New Roman"/>
              <a:ea typeface="Times New Roman"/>
              <a:cs typeface="Times New Roman"/>
              <a:sym typeface="Times New Roman"/>
            </a:endParaRPr>
          </a:p>
          <a:p>
            <a:pPr marL="914400" lvl="1" indent="-323850" algn="l" rtl="0">
              <a:spcBef>
                <a:spcPts val="0"/>
              </a:spcBef>
              <a:spcAft>
                <a:spcPts val="0"/>
              </a:spcAft>
              <a:buSzPts val="1500"/>
              <a:buFont typeface="Times New Roman"/>
              <a:buChar char="○"/>
            </a:pPr>
            <a:r>
              <a:rPr lang="en-US" sz="1500">
                <a:latin typeface="Times New Roman"/>
                <a:ea typeface="Times New Roman"/>
                <a:cs typeface="Times New Roman"/>
                <a:sym typeface="Times New Roman"/>
              </a:rPr>
              <a:t>Maintain satisfactory academic progress.</a:t>
            </a:r>
            <a:endParaRPr sz="1500">
              <a:latin typeface="Times New Roman"/>
              <a:ea typeface="Times New Roman"/>
              <a:cs typeface="Times New Roman"/>
              <a:sym typeface="Times New Roman"/>
            </a:endParaRPr>
          </a:p>
          <a:p>
            <a:pPr marL="0" lvl="0" indent="0" algn="l" rtl="0">
              <a:spcBef>
                <a:spcPts val="0"/>
              </a:spcBef>
              <a:spcAft>
                <a:spcPts val="0"/>
              </a:spcAft>
              <a:buNone/>
            </a:pPr>
            <a:endParaRPr sz="1900"/>
          </a:p>
        </p:txBody>
      </p:sp>
      <p:sp>
        <p:nvSpPr>
          <p:cNvPr id="103" name="Google Shape;103;p13"/>
          <p:cNvSpPr txBox="1">
            <a:spLocks noGrp="1"/>
          </p:cNvSpPr>
          <p:nvPr>
            <p:ph type="body" idx="1"/>
          </p:nvPr>
        </p:nvSpPr>
        <p:spPr>
          <a:xfrm>
            <a:off x="4777556" y="284947"/>
            <a:ext cx="3700500" cy="2523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r>
              <a:rPr lang="en-US">
                <a:latin typeface="Times"/>
                <a:ea typeface="Times"/>
                <a:cs typeface="Times"/>
                <a:sym typeface="Times"/>
              </a:rPr>
              <a:t>FINANCIAL AID</a:t>
            </a:r>
            <a:endParaRPr>
              <a:latin typeface="Times"/>
              <a:ea typeface="Times"/>
              <a:cs typeface="Times"/>
              <a:sym typeface="Time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4"/>
          <p:cNvSpPr txBox="1">
            <a:spLocks noGrp="1"/>
          </p:cNvSpPr>
          <p:nvPr>
            <p:ph type="ctrTitle"/>
          </p:nvPr>
        </p:nvSpPr>
        <p:spPr>
          <a:xfrm>
            <a:off x="368081" y="101306"/>
            <a:ext cx="4445995" cy="6990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04041"/>
              </a:buClr>
              <a:buSzPts val="3000"/>
              <a:buFont typeface="Cambria"/>
              <a:buNone/>
            </a:pPr>
            <a:r>
              <a:rPr lang="en-US" sz="2800">
                <a:latin typeface="Times"/>
                <a:ea typeface="Times"/>
                <a:cs typeface="Times"/>
                <a:sym typeface="Times"/>
              </a:rPr>
              <a:t>Non-Tuition Aid</a:t>
            </a:r>
            <a:endParaRPr sz="2800">
              <a:latin typeface="Times"/>
              <a:ea typeface="Times"/>
              <a:cs typeface="Times"/>
              <a:sym typeface="Times"/>
            </a:endParaRPr>
          </a:p>
        </p:txBody>
      </p:sp>
      <p:sp>
        <p:nvSpPr>
          <p:cNvPr id="110" name="Google Shape;110;p14"/>
          <p:cNvSpPr txBox="1">
            <a:spLocks noGrp="1"/>
          </p:cNvSpPr>
          <p:nvPr>
            <p:ph type="body" idx="1"/>
          </p:nvPr>
        </p:nvSpPr>
        <p:spPr>
          <a:xfrm>
            <a:off x="4833956" y="284947"/>
            <a:ext cx="3700462" cy="252412"/>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dk1"/>
              </a:buClr>
              <a:buSzPts val="1100"/>
              <a:buFont typeface="Arial"/>
              <a:buNone/>
            </a:pPr>
            <a:r>
              <a:rPr lang="en-US">
                <a:latin typeface="Times"/>
                <a:ea typeface="Times"/>
                <a:cs typeface="Times"/>
                <a:sym typeface="Times"/>
              </a:rPr>
              <a:t>FINANCIAL AID</a:t>
            </a:r>
            <a:endParaRPr>
              <a:latin typeface="Times"/>
              <a:ea typeface="Times"/>
              <a:cs typeface="Times"/>
              <a:sym typeface="Times"/>
            </a:endParaRPr>
          </a:p>
        </p:txBody>
      </p:sp>
      <p:sp>
        <p:nvSpPr>
          <p:cNvPr id="111" name="Google Shape;111;p14"/>
          <p:cNvSpPr txBox="1">
            <a:spLocks noGrp="1"/>
          </p:cNvSpPr>
          <p:nvPr>
            <p:ph type="body" idx="2"/>
          </p:nvPr>
        </p:nvSpPr>
        <p:spPr>
          <a:xfrm>
            <a:off x="281600" y="896150"/>
            <a:ext cx="4552200" cy="2920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1600">
              <a:solidFill>
                <a:srgbClr val="444444"/>
              </a:solidFill>
              <a:latin typeface="Cambria"/>
              <a:ea typeface="Cambria"/>
              <a:cs typeface="Cambria"/>
              <a:sym typeface="Cambria"/>
            </a:endParaRPr>
          </a:p>
          <a:p>
            <a:pPr marL="342900" lvl="0" indent="-345122" algn="l" rtl="0">
              <a:lnSpc>
                <a:spcPct val="100000"/>
              </a:lnSpc>
              <a:spcBef>
                <a:spcPts val="0"/>
              </a:spcBef>
              <a:spcAft>
                <a:spcPts val="0"/>
              </a:spcAft>
              <a:buClr>
                <a:srgbClr val="888888"/>
              </a:buClr>
              <a:buSzPts val="1700"/>
              <a:buFont typeface="Times"/>
              <a:buChar char="●"/>
            </a:pPr>
            <a:r>
              <a:rPr lang="en-US" sz="1700">
                <a:solidFill>
                  <a:srgbClr val="444444"/>
                </a:solidFill>
                <a:latin typeface="Times"/>
                <a:ea typeface="Times"/>
                <a:cs typeface="Times"/>
                <a:sym typeface="Times"/>
              </a:rPr>
              <a:t>You do not need the Covenant to live off campus!</a:t>
            </a:r>
            <a:endParaRPr sz="1700">
              <a:solidFill>
                <a:srgbClr val="444444"/>
              </a:solidFill>
              <a:latin typeface="Times"/>
              <a:ea typeface="Times"/>
              <a:cs typeface="Times"/>
              <a:sym typeface="Times"/>
            </a:endParaRPr>
          </a:p>
          <a:p>
            <a:pPr marL="342900" lvl="0" indent="-345122" algn="l" rtl="0">
              <a:lnSpc>
                <a:spcPct val="100000"/>
              </a:lnSpc>
              <a:spcBef>
                <a:spcPts val="0"/>
              </a:spcBef>
              <a:spcAft>
                <a:spcPts val="0"/>
              </a:spcAft>
              <a:buClr>
                <a:srgbClr val="888888"/>
              </a:buClr>
              <a:buSzPts val="1700"/>
              <a:buFont typeface="Times"/>
              <a:buChar char="●"/>
            </a:pPr>
            <a:r>
              <a:rPr lang="en-US" sz="1700">
                <a:solidFill>
                  <a:srgbClr val="444444"/>
                </a:solidFill>
                <a:latin typeface="Times"/>
                <a:ea typeface="Times"/>
                <a:cs typeface="Times"/>
                <a:sym typeface="Times"/>
              </a:rPr>
              <a:t>Other types of non-tuition aid: </a:t>
            </a:r>
            <a:endParaRPr sz="1700">
              <a:solidFill>
                <a:srgbClr val="444444"/>
              </a:solidFill>
              <a:latin typeface="Times"/>
              <a:ea typeface="Times"/>
              <a:cs typeface="Times"/>
              <a:sym typeface="Times"/>
            </a:endParaRPr>
          </a:p>
          <a:p>
            <a:pPr marL="914400" lvl="1" indent="-336550" algn="l" rtl="0">
              <a:lnSpc>
                <a:spcPct val="100000"/>
              </a:lnSpc>
              <a:spcBef>
                <a:spcPts val="0"/>
              </a:spcBef>
              <a:spcAft>
                <a:spcPts val="0"/>
              </a:spcAft>
              <a:buClr>
                <a:srgbClr val="444444"/>
              </a:buClr>
              <a:buSzPts val="1700"/>
              <a:buFont typeface="Times"/>
              <a:buChar char="○"/>
            </a:pPr>
            <a:r>
              <a:rPr lang="en-US" sz="1700">
                <a:solidFill>
                  <a:srgbClr val="444444"/>
                </a:solidFill>
                <a:latin typeface="Times"/>
                <a:ea typeface="Times"/>
                <a:cs typeface="Times"/>
                <a:sym typeface="Times"/>
              </a:rPr>
              <a:t>Hudson &amp; Holland Scholarship</a:t>
            </a:r>
            <a:endParaRPr sz="1700">
              <a:solidFill>
                <a:srgbClr val="444444"/>
              </a:solidFill>
              <a:latin typeface="Times"/>
              <a:ea typeface="Times"/>
              <a:cs typeface="Times"/>
              <a:sym typeface="Times"/>
            </a:endParaRPr>
          </a:p>
          <a:p>
            <a:pPr marL="914400" lvl="1" indent="-336550" algn="l" rtl="0">
              <a:lnSpc>
                <a:spcPct val="100000"/>
              </a:lnSpc>
              <a:spcBef>
                <a:spcPts val="0"/>
              </a:spcBef>
              <a:spcAft>
                <a:spcPts val="0"/>
              </a:spcAft>
              <a:buClr>
                <a:srgbClr val="444444"/>
              </a:buClr>
              <a:buSzPts val="1700"/>
              <a:buFont typeface="Times"/>
              <a:buChar char="○"/>
            </a:pPr>
            <a:r>
              <a:rPr lang="en-US" sz="1700">
                <a:solidFill>
                  <a:srgbClr val="444444"/>
                </a:solidFill>
                <a:latin typeface="Times"/>
                <a:ea typeface="Times"/>
                <a:cs typeface="Times"/>
                <a:sym typeface="Times"/>
              </a:rPr>
              <a:t>GROUPS Scholarship</a:t>
            </a:r>
            <a:endParaRPr sz="1700">
              <a:solidFill>
                <a:srgbClr val="444444"/>
              </a:solidFill>
              <a:latin typeface="Times"/>
              <a:ea typeface="Times"/>
              <a:cs typeface="Times"/>
              <a:sym typeface="Times"/>
            </a:endParaRPr>
          </a:p>
          <a:p>
            <a:pPr marL="914400" lvl="1" indent="-336550" algn="l" rtl="0">
              <a:lnSpc>
                <a:spcPct val="100000"/>
              </a:lnSpc>
              <a:spcBef>
                <a:spcPts val="0"/>
              </a:spcBef>
              <a:spcAft>
                <a:spcPts val="0"/>
              </a:spcAft>
              <a:buClr>
                <a:srgbClr val="444444"/>
              </a:buClr>
              <a:buSzPts val="1700"/>
              <a:buFont typeface="Times"/>
              <a:buChar char="○"/>
            </a:pPr>
            <a:r>
              <a:rPr lang="en-US" sz="1700">
                <a:solidFill>
                  <a:srgbClr val="444444"/>
                </a:solidFill>
                <a:latin typeface="Times"/>
                <a:ea typeface="Times"/>
                <a:cs typeface="Times"/>
                <a:sym typeface="Times"/>
              </a:rPr>
              <a:t>Provost’s Scholarships</a:t>
            </a:r>
            <a:endParaRPr sz="1700">
              <a:solidFill>
                <a:srgbClr val="444444"/>
              </a:solidFill>
              <a:latin typeface="Times"/>
              <a:ea typeface="Times"/>
              <a:cs typeface="Times"/>
              <a:sym typeface="Times"/>
            </a:endParaRPr>
          </a:p>
          <a:p>
            <a:pPr marL="914400" lvl="1" indent="-336550" algn="l" rtl="0">
              <a:lnSpc>
                <a:spcPct val="100000"/>
              </a:lnSpc>
              <a:spcBef>
                <a:spcPts val="0"/>
              </a:spcBef>
              <a:spcAft>
                <a:spcPts val="0"/>
              </a:spcAft>
              <a:buClr>
                <a:srgbClr val="444444"/>
              </a:buClr>
              <a:buSzPts val="1700"/>
              <a:buFont typeface="Times"/>
              <a:buChar char="○"/>
            </a:pPr>
            <a:r>
              <a:rPr lang="en-US" sz="1700">
                <a:solidFill>
                  <a:srgbClr val="444444"/>
                </a:solidFill>
                <a:latin typeface="Times"/>
                <a:ea typeface="Times"/>
                <a:cs typeface="Times"/>
                <a:sym typeface="Times"/>
              </a:rPr>
              <a:t>Federal Grants &amp; Loans</a:t>
            </a:r>
            <a:endParaRPr sz="1700">
              <a:solidFill>
                <a:srgbClr val="444444"/>
              </a:solidFill>
              <a:latin typeface="Times"/>
              <a:ea typeface="Times"/>
              <a:cs typeface="Times"/>
              <a:sym typeface="Times"/>
            </a:endParaRPr>
          </a:p>
          <a:p>
            <a:pPr marL="914400" lvl="1" indent="-336550" algn="l" rtl="0">
              <a:lnSpc>
                <a:spcPct val="100000"/>
              </a:lnSpc>
              <a:spcBef>
                <a:spcPts val="0"/>
              </a:spcBef>
              <a:spcAft>
                <a:spcPts val="0"/>
              </a:spcAft>
              <a:buClr>
                <a:srgbClr val="444444"/>
              </a:buClr>
              <a:buSzPts val="1700"/>
              <a:buFont typeface="Times"/>
              <a:buChar char="○"/>
            </a:pPr>
            <a:r>
              <a:rPr lang="en-US" sz="1700">
                <a:solidFill>
                  <a:srgbClr val="444444"/>
                </a:solidFill>
                <a:latin typeface="Times"/>
                <a:ea typeface="Times"/>
                <a:cs typeface="Times"/>
                <a:sym typeface="Times"/>
              </a:rPr>
              <a:t>And external aid from community organizations</a:t>
            </a:r>
            <a:endParaRPr sz="1700">
              <a:solidFill>
                <a:srgbClr val="444444"/>
              </a:solidFill>
              <a:latin typeface="Times"/>
              <a:ea typeface="Times"/>
              <a:cs typeface="Times"/>
              <a:sym typeface="Times"/>
            </a:endParaRPr>
          </a:p>
          <a:p>
            <a:pPr marL="914400" lvl="0" indent="0" algn="l" rtl="0">
              <a:lnSpc>
                <a:spcPct val="100000"/>
              </a:lnSpc>
              <a:spcBef>
                <a:spcPts val="1800"/>
              </a:spcBef>
              <a:spcAft>
                <a:spcPts val="0"/>
              </a:spcAft>
              <a:buSzPts val="1800"/>
              <a:buNone/>
            </a:pPr>
            <a:endParaRPr sz="1600">
              <a:solidFill>
                <a:srgbClr val="444444"/>
              </a:solidFill>
              <a:latin typeface="Cambria"/>
              <a:ea typeface="Cambria"/>
              <a:cs typeface="Cambria"/>
              <a:sym typeface="Cambria"/>
            </a:endParaRPr>
          </a:p>
          <a:p>
            <a:pPr marL="342900" lvl="0" indent="-237172" algn="l" rtl="0">
              <a:lnSpc>
                <a:spcPct val="100000"/>
              </a:lnSpc>
              <a:spcBef>
                <a:spcPts val="0"/>
              </a:spcBef>
              <a:spcAft>
                <a:spcPts val="0"/>
              </a:spcAft>
              <a:buClr>
                <a:srgbClr val="444444"/>
              </a:buClr>
              <a:buSzPts val="1600"/>
              <a:buFont typeface="Cambria"/>
              <a:buNone/>
            </a:pPr>
            <a:endParaRPr sz="1600">
              <a:solidFill>
                <a:srgbClr val="444444"/>
              </a:solidFill>
              <a:latin typeface="Cambria"/>
              <a:ea typeface="Cambria"/>
              <a:cs typeface="Cambria"/>
              <a:sym typeface="Cambria"/>
            </a:endParaRPr>
          </a:p>
        </p:txBody>
      </p:sp>
      <p:pic>
        <p:nvPicPr>
          <p:cNvPr id="112" name="Google Shape;112;p14" descr="A screenshot of a cell phone&#10;&#10;Description generated with very high confidence"/>
          <p:cNvPicPr preferRelativeResize="0"/>
          <p:nvPr/>
        </p:nvPicPr>
        <p:blipFill rotWithShape="1">
          <a:blip r:embed="rId3">
            <a:alphaModFix/>
          </a:blip>
          <a:srcRect/>
          <a:stretch/>
        </p:blipFill>
        <p:spPr>
          <a:xfrm>
            <a:off x="5022730" y="541397"/>
            <a:ext cx="3724454" cy="3985220"/>
          </a:xfrm>
          <a:prstGeom prst="rect">
            <a:avLst/>
          </a:prstGeom>
          <a:noFill/>
          <a:ln>
            <a:noFill/>
          </a:ln>
        </p:spPr>
      </p:pic>
      <p:sp>
        <p:nvSpPr>
          <p:cNvPr id="113" name="Google Shape;113;p14"/>
          <p:cNvSpPr/>
          <p:nvPr/>
        </p:nvSpPr>
        <p:spPr>
          <a:xfrm>
            <a:off x="5276325" y="1675150"/>
            <a:ext cx="3188100" cy="8340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4"/>
          <p:cNvSpPr/>
          <p:nvPr/>
        </p:nvSpPr>
        <p:spPr>
          <a:xfrm>
            <a:off x="5276325" y="3372175"/>
            <a:ext cx="3188100" cy="8784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4"/>
          <p:cNvSpPr/>
          <p:nvPr/>
        </p:nvSpPr>
        <p:spPr>
          <a:xfrm>
            <a:off x="4959025" y="1173325"/>
            <a:ext cx="299700" cy="162300"/>
          </a:xfrm>
          <a:prstGeom prst="rightArrow">
            <a:avLst>
              <a:gd name="adj1" fmla="val 50000"/>
              <a:gd name="adj2" fmla="val 50000"/>
            </a:avLst>
          </a:prstGeom>
          <a:solidFill>
            <a:srgbClr val="660B1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4"/>
          <p:cNvSpPr/>
          <p:nvPr/>
        </p:nvSpPr>
        <p:spPr>
          <a:xfrm>
            <a:off x="4976625" y="2973925"/>
            <a:ext cx="299700" cy="162300"/>
          </a:xfrm>
          <a:prstGeom prst="rightArrow">
            <a:avLst>
              <a:gd name="adj1" fmla="val 50000"/>
              <a:gd name="adj2" fmla="val 50000"/>
            </a:avLst>
          </a:prstGeom>
          <a:solidFill>
            <a:srgbClr val="660B1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5"/>
          <p:cNvSpPr txBox="1">
            <a:spLocks noGrp="1"/>
          </p:cNvSpPr>
          <p:nvPr>
            <p:ph type="ctrTitle"/>
          </p:nvPr>
        </p:nvSpPr>
        <p:spPr>
          <a:xfrm>
            <a:off x="368075" y="101300"/>
            <a:ext cx="6384600" cy="699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04041"/>
              </a:buClr>
              <a:buSzPts val="3000"/>
              <a:buFont typeface="Cambria"/>
              <a:buNone/>
            </a:pPr>
            <a:r>
              <a:rPr lang="en-US" sz="2800">
                <a:latin typeface="Times"/>
                <a:ea typeface="Times"/>
                <a:cs typeface="Times"/>
                <a:sym typeface="Times"/>
              </a:rPr>
              <a:t>Semester Refund Estimate</a:t>
            </a:r>
            <a:r>
              <a:rPr lang="en-US" sz="2800">
                <a:latin typeface="Cambria"/>
                <a:ea typeface="Cambria"/>
                <a:cs typeface="Cambria"/>
                <a:sym typeface="Cambria"/>
              </a:rPr>
              <a:t> </a:t>
            </a:r>
            <a:endParaRPr sz="2800">
              <a:latin typeface="Cambria"/>
              <a:ea typeface="Cambria"/>
              <a:cs typeface="Cambria"/>
              <a:sym typeface="Cambria"/>
            </a:endParaRPr>
          </a:p>
        </p:txBody>
      </p:sp>
      <p:sp>
        <p:nvSpPr>
          <p:cNvPr id="123" name="Google Shape;123;p15"/>
          <p:cNvSpPr txBox="1">
            <a:spLocks noGrp="1"/>
          </p:cNvSpPr>
          <p:nvPr>
            <p:ph type="body" idx="1"/>
          </p:nvPr>
        </p:nvSpPr>
        <p:spPr>
          <a:xfrm>
            <a:off x="7077998" y="284950"/>
            <a:ext cx="1456500" cy="2523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dk1"/>
              </a:buClr>
              <a:buSzPts val="1100"/>
              <a:buFont typeface="Arial"/>
              <a:buNone/>
            </a:pPr>
            <a:r>
              <a:rPr lang="en-US">
                <a:latin typeface="Times"/>
                <a:ea typeface="Times"/>
                <a:cs typeface="Times"/>
                <a:sym typeface="Times"/>
              </a:rPr>
              <a:t>FINANCIAL AID</a:t>
            </a:r>
            <a:endParaRPr>
              <a:latin typeface="Times"/>
              <a:ea typeface="Times"/>
              <a:cs typeface="Times"/>
              <a:sym typeface="Times"/>
            </a:endParaRPr>
          </a:p>
        </p:txBody>
      </p:sp>
      <p:sp>
        <p:nvSpPr>
          <p:cNvPr id="124" name="Google Shape;124;p15"/>
          <p:cNvSpPr txBox="1">
            <a:spLocks noGrp="1"/>
          </p:cNvSpPr>
          <p:nvPr>
            <p:ph type="body" idx="2"/>
          </p:nvPr>
        </p:nvSpPr>
        <p:spPr>
          <a:xfrm>
            <a:off x="327300" y="1670925"/>
            <a:ext cx="8489400" cy="2327100"/>
          </a:xfrm>
          <a:prstGeom prst="rect">
            <a:avLst/>
          </a:prstGeom>
          <a:noFill/>
          <a:ln>
            <a:noFill/>
          </a:ln>
        </p:spPr>
        <p:txBody>
          <a:bodyPr spcFirstLastPara="1" wrap="square" lIns="91425" tIns="45700" rIns="91425" bIns="45700" anchor="t" anchorCtr="0">
            <a:noAutofit/>
          </a:bodyPr>
          <a:lstStyle/>
          <a:p>
            <a:pPr marL="342900" lvl="0" indent="-336550" algn="l" rtl="0">
              <a:lnSpc>
                <a:spcPct val="100000"/>
              </a:lnSpc>
              <a:spcBef>
                <a:spcPts val="0"/>
              </a:spcBef>
              <a:spcAft>
                <a:spcPts val="0"/>
              </a:spcAft>
              <a:buClr>
                <a:srgbClr val="7F7F7F"/>
              </a:buClr>
              <a:buSzPts val="1700"/>
              <a:buFont typeface="Times"/>
              <a:buChar char="●"/>
            </a:pPr>
            <a:r>
              <a:rPr lang="en-US" sz="1700">
                <a:solidFill>
                  <a:srgbClr val="444444"/>
                </a:solidFill>
                <a:latin typeface="Times"/>
                <a:ea typeface="Times"/>
                <a:cs typeface="Times"/>
                <a:sym typeface="Times"/>
              </a:rPr>
              <a:t>You can use this semester's</a:t>
            </a:r>
            <a:r>
              <a:rPr lang="en-US" sz="1700">
                <a:solidFill>
                  <a:srgbClr val="444444"/>
                </a:solidFill>
                <a:highlight>
                  <a:srgbClr val="FFFFFF"/>
                </a:highlight>
                <a:latin typeface="Times"/>
                <a:ea typeface="Times"/>
                <a:cs typeface="Times"/>
                <a:sym typeface="Times"/>
              </a:rPr>
              <a:t> </a:t>
            </a:r>
            <a:r>
              <a:rPr lang="en-US" sz="1700" u="sng">
                <a:solidFill>
                  <a:schemeClr val="hlink"/>
                </a:solidFill>
                <a:highlight>
                  <a:srgbClr val="FFFFFF"/>
                </a:highlight>
                <a:latin typeface="Times"/>
                <a:ea typeface="Times"/>
                <a:cs typeface="Times"/>
                <a:sym typeface="Times"/>
                <a:hlinkClick r:id="rId3"/>
              </a:rPr>
              <a:t>Bursar</a:t>
            </a:r>
            <a:r>
              <a:rPr lang="en-US" sz="1700">
                <a:solidFill>
                  <a:srgbClr val="444444"/>
                </a:solidFill>
                <a:highlight>
                  <a:srgbClr val="FFFFFF"/>
                </a:highlight>
                <a:latin typeface="Times"/>
                <a:ea typeface="Times"/>
                <a:cs typeface="Times"/>
                <a:sym typeface="Times"/>
              </a:rPr>
              <a:t> charges as a partial estimate of your refund to budget for the upcoming semester</a:t>
            </a:r>
            <a:endParaRPr sz="1700">
              <a:solidFill>
                <a:srgbClr val="444444"/>
              </a:solidFill>
              <a:highlight>
                <a:srgbClr val="FFFFFF"/>
              </a:highlight>
              <a:latin typeface="Times"/>
              <a:ea typeface="Times"/>
              <a:cs typeface="Times"/>
              <a:sym typeface="Times"/>
            </a:endParaRPr>
          </a:p>
          <a:p>
            <a:pPr marL="914400" lvl="1" indent="-355600" algn="l" rtl="0">
              <a:lnSpc>
                <a:spcPct val="100000"/>
              </a:lnSpc>
              <a:spcBef>
                <a:spcPts val="0"/>
              </a:spcBef>
              <a:spcAft>
                <a:spcPts val="0"/>
              </a:spcAft>
              <a:buClr>
                <a:srgbClr val="444444"/>
              </a:buClr>
              <a:buSzPts val="2000"/>
              <a:buFont typeface="Times"/>
              <a:buChar char="○"/>
            </a:pPr>
            <a:r>
              <a:rPr lang="en-US" sz="1500" u="sng">
                <a:solidFill>
                  <a:schemeClr val="dk1"/>
                </a:solidFill>
                <a:highlight>
                  <a:srgbClr val="FFFFFF"/>
                </a:highlight>
                <a:latin typeface="Times"/>
                <a:ea typeface="Times"/>
                <a:cs typeface="Times"/>
                <a:sym typeface="Times"/>
              </a:rPr>
              <a:t>Your estimate may be reduced if loan amounts are declined</a:t>
            </a:r>
            <a:endParaRPr sz="2000" u="sng">
              <a:solidFill>
                <a:srgbClr val="444444"/>
              </a:solidFill>
              <a:highlight>
                <a:srgbClr val="FFFFFF"/>
              </a:highlight>
              <a:latin typeface="Times"/>
              <a:ea typeface="Times"/>
              <a:cs typeface="Times"/>
              <a:sym typeface="Times"/>
            </a:endParaRPr>
          </a:p>
          <a:p>
            <a:pPr marL="342900" lvl="0" indent="-336550" algn="l" rtl="0">
              <a:lnSpc>
                <a:spcPct val="100000"/>
              </a:lnSpc>
              <a:spcBef>
                <a:spcPts val="0"/>
              </a:spcBef>
              <a:spcAft>
                <a:spcPts val="0"/>
              </a:spcAft>
              <a:buClr>
                <a:srgbClr val="7F7F7F"/>
              </a:buClr>
              <a:buSzPts val="1700"/>
              <a:buFont typeface="Times"/>
              <a:buChar char="●"/>
            </a:pPr>
            <a:r>
              <a:rPr lang="en-US" sz="1700">
                <a:solidFill>
                  <a:srgbClr val="444444"/>
                </a:solidFill>
                <a:highlight>
                  <a:srgbClr val="FFFFFF"/>
                </a:highlight>
                <a:latin typeface="Times"/>
                <a:ea typeface="Times"/>
                <a:cs typeface="Times"/>
                <a:sym typeface="Times"/>
              </a:rPr>
              <a:t>Semester Refund Estimate </a:t>
            </a:r>
            <a:r>
              <a:rPr lang="en-US" sz="1700" b="1">
                <a:solidFill>
                  <a:srgbClr val="444444"/>
                </a:solidFill>
                <a:highlight>
                  <a:srgbClr val="FFFFFF"/>
                </a:highlight>
                <a:latin typeface="Times"/>
                <a:ea typeface="Times"/>
                <a:cs typeface="Times"/>
                <a:sym typeface="Times"/>
              </a:rPr>
              <a:t>Formula</a:t>
            </a:r>
            <a:r>
              <a:rPr lang="en-US" sz="1700">
                <a:solidFill>
                  <a:srgbClr val="444444"/>
                </a:solidFill>
                <a:highlight>
                  <a:srgbClr val="FFFFFF"/>
                </a:highlight>
                <a:latin typeface="Times"/>
                <a:ea typeface="Times"/>
                <a:cs typeface="Times"/>
                <a:sym typeface="Times"/>
              </a:rPr>
              <a:t>: </a:t>
            </a:r>
            <a:endParaRPr sz="1700">
              <a:solidFill>
                <a:srgbClr val="444444"/>
              </a:solidFill>
              <a:highlight>
                <a:srgbClr val="FFFFFF"/>
              </a:highlight>
              <a:latin typeface="Times"/>
              <a:ea typeface="Times"/>
              <a:cs typeface="Times"/>
              <a:sym typeface="Times"/>
            </a:endParaRPr>
          </a:p>
          <a:p>
            <a:pPr marL="914400" lvl="1" indent="-336550" algn="l" rtl="0">
              <a:lnSpc>
                <a:spcPct val="100000"/>
              </a:lnSpc>
              <a:spcBef>
                <a:spcPts val="0"/>
              </a:spcBef>
              <a:spcAft>
                <a:spcPts val="0"/>
              </a:spcAft>
              <a:buClr>
                <a:srgbClr val="444444"/>
              </a:buClr>
              <a:buSzPts val="1700"/>
              <a:buFont typeface="Cambria"/>
              <a:buChar char="○"/>
            </a:pPr>
            <a:r>
              <a:rPr lang="en-US" sz="1700" i="1">
                <a:solidFill>
                  <a:srgbClr val="444444"/>
                </a:solidFill>
                <a:latin typeface="Times"/>
                <a:ea typeface="Times"/>
                <a:cs typeface="Times"/>
                <a:sym typeface="Times"/>
              </a:rPr>
              <a:t>refund from this semester</a:t>
            </a:r>
            <a:r>
              <a:rPr lang="en-US" sz="1700">
                <a:solidFill>
                  <a:srgbClr val="444444"/>
                </a:solidFill>
                <a:latin typeface="Times"/>
                <a:ea typeface="Times"/>
                <a:cs typeface="Times"/>
                <a:sym typeface="Times"/>
              </a:rPr>
              <a:t> (if applicable) + </a:t>
            </a:r>
            <a:r>
              <a:rPr lang="en-US" sz="1700" i="1">
                <a:solidFill>
                  <a:srgbClr val="444444"/>
                </a:solidFill>
                <a:latin typeface="Times"/>
                <a:ea typeface="Times"/>
                <a:cs typeface="Times"/>
                <a:sym typeface="Times"/>
              </a:rPr>
              <a:t>fall room charges</a:t>
            </a:r>
            <a:r>
              <a:rPr lang="en-US" sz="1700">
                <a:solidFill>
                  <a:srgbClr val="444444"/>
                </a:solidFill>
                <a:latin typeface="Times"/>
                <a:ea typeface="Times"/>
                <a:cs typeface="Times"/>
                <a:sym typeface="Times"/>
              </a:rPr>
              <a:t> + </a:t>
            </a:r>
            <a:r>
              <a:rPr lang="en-US" sz="1700" i="1">
                <a:solidFill>
                  <a:srgbClr val="444444"/>
                </a:solidFill>
                <a:latin typeface="Times"/>
                <a:ea typeface="Times"/>
                <a:cs typeface="Times"/>
                <a:sym typeface="Times"/>
              </a:rPr>
              <a:t>fall meal plan charges</a:t>
            </a:r>
            <a:r>
              <a:rPr lang="en-US" sz="1700">
                <a:solidFill>
                  <a:srgbClr val="444444"/>
                </a:solidFill>
                <a:latin typeface="Times"/>
                <a:ea typeface="Times"/>
                <a:cs typeface="Times"/>
                <a:sym typeface="Times"/>
              </a:rPr>
              <a:t> = </a:t>
            </a:r>
            <a:r>
              <a:rPr lang="en-US" sz="1700" b="1">
                <a:solidFill>
                  <a:srgbClr val="444444"/>
                </a:solidFill>
                <a:latin typeface="Times"/>
                <a:ea typeface="Times"/>
                <a:cs typeface="Times"/>
                <a:sym typeface="Times"/>
              </a:rPr>
              <a:t>semester refund estimate</a:t>
            </a:r>
            <a:endParaRPr sz="1700" b="1">
              <a:solidFill>
                <a:srgbClr val="444444"/>
              </a:solidFill>
              <a:latin typeface="Times"/>
              <a:ea typeface="Times"/>
              <a:cs typeface="Times"/>
              <a:sym typeface="Times"/>
            </a:endParaRPr>
          </a:p>
          <a:p>
            <a:pPr marL="342900" lvl="0" indent="-336550" algn="l" rtl="0">
              <a:lnSpc>
                <a:spcPct val="100000"/>
              </a:lnSpc>
              <a:spcBef>
                <a:spcPts val="0"/>
              </a:spcBef>
              <a:spcAft>
                <a:spcPts val="0"/>
              </a:spcAft>
              <a:buClr>
                <a:srgbClr val="7F7F7F"/>
              </a:buClr>
              <a:buSzPts val="1700"/>
              <a:buFont typeface="Cambria"/>
              <a:buChar char="●"/>
            </a:pPr>
            <a:r>
              <a:rPr lang="en-US" sz="1700">
                <a:solidFill>
                  <a:srgbClr val="444444"/>
                </a:solidFill>
                <a:highlight>
                  <a:srgbClr val="FFFFFF"/>
                </a:highlight>
                <a:latin typeface="Times"/>
                <a:ea typeface="Times"/>
                <a:cs typeface="Times"/>
                <a:sym typeface="Times"/>
              </a:rPr>
              <a:t>You will receive a</a:t>
            </a:r>
            <a:r>
              <a:rPr lang="en-US" sz="1700" b="1">
                <a:solidFill>
                  <a:srgbClr val="444444"/>
                </a:solidFill>
                <a:highlight>
                  <a:srgbClr val="FFFFFF"/>
                </a:highlight>
                <a:latin typeface="Times"/>
                <a:ea typeface="Times"/>
                <a:cs typeface="Times"/>
                <a:sym typeface="Times"/>
              </a:rPr>
              <a:t> refund each semester!</a:t>
            </a:r>
            <a:endParaRPr sz="1700" b="1">
              <a:solidFill>
                <a:srgbClr val="444444"/>
              </a:solidFill>
              <a:highlight>
                <a:srgbClr val="FFFFFF"/>
              </a:highlight>
              <a:latin typeface="Times"/>
              <a:ea typeface="Times"/>
              <a:cs typeface="Times"/>
              <a:sym typeface="Times"/>
            </a:endParaRPr>
          </a:p>
          <a:p>
            <a:pPr marL="914400" lvl="1" indent="-336550" algn="l" rtl="0">
              <a:lnSpc>
                <a:spcPct val="100000"/>
              </a:lnSpc>
              <a:spcBef>
                <a:spcPts val="0"/>
              </a:spcBef>
              <a:spcAft>
                <a:spcPts val="0"/>
              </a:spcAft>
              <a:buClr>
                <a:srgbClr val="444444"/>
              </a:buClr>
              <a:buSzPts val="1700"/>
              <a:buFont typeface="Cambria"/>
              <a:buChar char="○"/>
            </a:pPr>
            <a:r>
              <a:rPr lang="en-US" sz="1700">
                <a:solidFill>
                  <a:srgbClr val="444444"/>
                </a:solidFill>
                <a:highlight>
                  <a:srgbClr val="FFFFFF"/>
                </a:highlight>
                <a:latin typeface="Times"/>
                <a:ea typeface="Times"/>
                <a:cs typeface="Times"/>
                <a:sym typeface="Times"/>
              </a:rPr>
              <a:t>Your estimate may be around the</a:t>
            </a:r>
            <a:r>
              <a:rPr lang="en-US" sz="1700" b="1">
                <a:solidFill>
                  <a:srgbClr val="444444"/>
                </a:solidFill>
                <a:highlight>
                  <a:srgbClr val="FFFFFF"/>
                </a:highlight>
                <a:latin typeface="Times"/>
                <a:ea typeface="Times"/>
                <a:cs typeface="Times"/>
                <a:sym typeface="Times"/>
              </a:rPr>
              <a:t> $2,000 to $5,000 </a:t>
            </a:r>
            <a:r>
              <a:rPr lang="en-US" sz="1700">
                <a:solidFill>
                  <a:srgbClr val="444444"/>
                </a:solidFill>
                <a:highlight>
                  <a:srgbClr val="FFFFFF"/>
                </a:highlight>
                <a:latin typeface="Times"/>
                <a:ea typeface="Times"/>
                <a:cs typeface="Times"/>
                <a:sym typeface="Times"/>
              </a:rPr>
              <a:t>range </a:t>
            </a:r>
            <a:r>
              <a:rPr lang="en-US" sz="1700" b="1">
                <a:solidFill>
                  <a:srgbClr val="444444"/>
                </a:solidFill>
                <a:highlight>
                  <a:srgbClr val="FFFFFF"/>
                </a:highlight>
                <a:latin typeface="Times"/>
                <a:ea typeface="Times"/>
                <a:cs typeface="Times"/>
                <a:sym typeface="Times"/>
              </a:rPr>
              <a:t>per semester.</a:t>
            </a:r>
            <a:endParaRPr sz="1700" b="1">
              <a:solidFill>
                <a:srgbClr val="444444"/>
              </a:solidFill>
              <a:highlight>
                <a:srgbClr val="FFFFFF"/>
              </a:highlight>
              <a:latin typeface="Times"/>
              <a:ea typeface="Times"/>
              <a:cs typeface="Times"/>
              <a:sym typeface="Times"/>
            </a:endParaRPr>
          </a:p>
          <a:p>
            <a:pPr marL="342900" lvl="0" indent="0" algn="l" rtl="0">
              <a:lnSpc>
                <a:spcPct val="100000"/>
              </a:lnSpc>
              <a:spcBef>
                <a:spcPts val="0"/>
              </a:spcBef>
              <a:spcAft>
                <a:spcPts val="0"/>
              </a:spcAft>
              <a:buNone/>
            </a:pPr>
            <a:endParaRPr sz="1700" b="1">
              <a:solidFill>
                <a:srgbClr val="444444"/>
              </a:solidFill>
              <a:highlight>
                <a:srgbClr val="FFFFFF"/>
              </a:highlight>
              <a:latin typeface="Times"/>
              <a:ea typeface="Times"/>
              <a:cs typeface="Times"/>
              <a:sym typeface="Times"/>
            </a:endParaRPr>
          </a:p>
          <a:p>
            <a:pPr marL="914400" lvl="0" indent="0" algn="l" rtl="0">
              <a:lnSpc>
                <a:spcPct val="100000"/>
              </a:lnSpc>
              <a:spcBef>
                <a:spcPts val="1800"/>
              </a:spcBef>
              <a:spcAft>
                <a:spcPts val="0"/>
              </a:spcAft>
              <a:buSzPts val="1800"/>
              <a:buNone/>
            </a:pPr>
            <a:endParaRPr sz="1500">
              <a:solidFill>
                <a:srgbClr val="444444"/>
              </a:solidFill>
              <a:latin typeface="Times"/>
              <a:ea typeface="Times"/>
              <a:cs typeface="Times"/>
              <a:sym typeface="Times"/>
            </a:endParaRPr>
          </a:p>
          <a:p>
            <a:pPr marL="342900" lvl="0" indent="-237172" algn="l" rtl="0">
              <a:lnSpc>
                <a:spcPct val="100000"/>
              </a:lnSpc>
              <a:spcBef>
                <a:spcPts val="0"/>
              </a:spcBef>
              <a:spcAft>
                <a:spcPts val="0"/>
              </a:spcAft>
              <a:buClr>
                <a:srgbClr val="444444"/>
              </a:buClr>
              <a:buSzPts val="1600"/>
              <a:buFont typeface="Cambria"/>
              <a:buNone/>
            </a:pPr>
            <a:endParaRPr sz="1600">
              <a:solidFill>
                <a:srgbClr val="444444"/>
              </a:solidFill>
              <a:latin typeface="Cambria"/>
              <a:ea typeface="Cambria"/>
              <a:cs typeface="Cambria"/>
              <a:sym typeface="Cambria"/>
            </a:endParaRPr>
          </a:p>
        </p:txBody>
      </p:sp>
      <p:pic>
        <p:nvPicPr>
          <p:cNvPr id="125" name="Google Shape;125;p15" descr="A close up of a logo&#10;&#10;Description generated with very high confidence"/>
          <p:cNvPicPr preferRelativeResize="0"/>
          <p:nvPr/>
        </p:nvPicPr>
        <p:blipFill rotWithShape="1">
          <a:blip r:embed="rId4">
            <a:alphaModFix/>
          </a:blip>
          <a:srcRect/>
          <a:stretch/>
        </p:blipFill>
        <p:spPr>
          <a:xfrm>
            <a:off x="240761" y="750453"/>
            <a:ext cx="8900303" cy="94398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6"/>
          <p:cNvSpPr txBox="1">
            <a:spLocks noGrp="1"/>
          </p:cNvSpPr>
          <p:nvPr>
            <p:ph type="ctrTitle"/>
          </p:nvPr>
        </p:nvSpPr>
        <p:spPr>
          <a:xfrm>
            <a:off x="368075" y="61600"/>
            <a:ext cx="6384600" cy="699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04041"/>
              </a:buClr>
              <a:buSzPts val="3000"/>
              <a:buFont typeface="Cambria"/>
              <a:buNone/>
            </a:pPr>
            <a:r>
              <a:rPr lang="en-US" sz="2800">
                <a:latin typeface="Times"/>
                <a:ea typeface="Times"/>
                <a:cs typeface="Times"/>
                <a:sym typeface="Times"/>
              </a:rPr>
              <a:t>Semester Refund Estimate</a:t>
            </a:r>
            <a:r>
              <a:rPr lang="en-US" sz="2800">
                <a:latin typeface="Cambria"/>
                <a:ea typeface="Cambria"/>
                <a:cs typeface="Cambria"/>
                <a:sym typeface="Cambria"/>
              </a:rPr>
              <a:t> </a:t>
            </a:r>
            <a:endParaRPr sz="2800">
              <a:latin typeface="Cambria"/>
              <a:ea typeface="Cambria"/>
              <a:cs typeface="Cambria"/>
              <a:sym typeface="Cambria"/>
            </a:endParaRPr>
          </a:p>
        </p:txBody>
      </p:sp>
      <p:sp>
        <p:nvSpPr>
          <p:cNvPr id="132" name="Google Shape;132;p16"/>
          <p:cNvSpPr txBox="1">
            <a:spLocks noGrp="1"/>
          </p:cNvSpPr>
          <p:nvPr>
            <p:ph type="body" idx="1"/>
          </p:nvPr>
        </p:nvSpPr>
        <p:spPr>
          <a:xfrm>
            <a:off x="7077998" y="284950"/>
            <a:ext cx="1456500" cy="2523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dk1"/>
              </a:buClr>
              <a:buSzPts val="1100"/>
              <a:buFont typeface="Arial"/>
              <a:buNone/>
            </a:pPr>
            <a:r>
              <a:rPr lang="en-US">
                <a:latin typeface="Times"/>
                <a:ea typeface="Times"/>
                <a:cs typeface="Times"/>
                <a:sym typeface="Times"/>
              </a:rPr>
              <a:t>FINANCIAL AID</a:t>
            </a:r>
            <a:endParaRPr>
              <a:latin typeface="Times"/>
              <a:ea typeface="Times"/>
              <a:cs typeface="Times"/>
              <a:sym typeface="Times"/>
            </a:endParaRPr>
          </a:p>
        </p:txBody>
      </p:sp>
      <p:sp>
        <p:nvSpPr>
          <p:cNvPr id="133" name="Google Shape;133;p16"/>
          <p:cNvSpPr txBox="1">
            <a:spLocks noGrp="1"/>
          </p:cNvSpPr>
          <p:nvPr>
            <p:ph type="body" idx="2"/>
          </p:nvPr>
        </p:nvSpPr>
        <p:spPr>
          <a:xfrm>
            <a:off x="562450" y="953575"/>
            <a:ext cx="7186200" cy="2983500"/>
          </a:xfrm>
          <a:prstGeom prst="rect">
            <a:avLst/>
          </a:prstGeom>
          <a:noFill/>
          <a:ln>
            <a:noFill/>
          </a:ln>
        </p:spPr>
        <p:txBody>
          <a:bodyPr spcFirstLastPara="1" wrap="square" lIns="91425" tIns="45700" rIns="91425" bIns="45700" anchor="t" anchorCtr="0">
            <a:noAutofit/>
          </a:bodyPr>
          <a:lstStyle/>
          <a:p>
            <a:pPr marL="457200" lvl="0" indent="-323850" algn="l" rtl="0">
              <a:spcBef>
                <a:spcPts val="0"/>
              </a:spcBef>
              <a:spcAft>
                <a:spcPts val="0"/>
              </a:spcAft>
              <a:buClr>
                <a:srgbClr val="7F7F7F"/>
              </a:buClr>
              <a:buSzPts val="1500"/>
              <a:buFont typeface="Times"/>
              <a:buChar char="●"/>
            </a:pPr>
            <a:r>
              <a:rPr lang="en-US" sz="1500">
                <a:solidFill>
                  <a:srgbClr val="444444"/>
                </a:solidFill>
                <a:highlight>
                  <a:schemeClr val="lt1"/>
                </a:highlight>
                <a:latin typeface="Times"/>
                <a:ea typeface="Times"/>
                <a:cs typeface="Times"/>
                <a:sym typeface="Times"/>
              </a:rPr>
              <a:t>Semester Refund Estimate </a:t>
            </a:r>
            <a:r>
              <a:rPr lang="en-US" sz="1500" b="1">
                <a:solidFill>
                  <a:srgbClr val="444444"/>
                </a:solidFill>
                <a:highlight>
                  <a:schemeClr val="lt1"/>
                </a:highlight>
                <a:latin typeface="Times"/>
                <a:ea typeface="Times"/>
                <a:cs typeface="Times"/>
                <a:sym typeface="Times"/>
              </a:rPr>
              <a:t>Formula</a:t>
            </a:r>
            <a:r>
              <a:rPr lang="en-US" sz="1500">
                <a:solidFill>
                  <a:srgbClr val="444444"/>
                </a:solidFill>
                <a:highlight>
                  <a:schemeClr val="lt1"/>
                </a:highlight>
                <a:latin typeface="Times"/>
                <a:ea typeface="Times"/>
                <a:cs typeface="Times"/>
                <a:sym typeface="Times"/>
              </a:rPr>
              <a:t>: </a:t>
            </a:r>
            <a:endParaRPr sz="1500">
              <a:solidFill>
                <a:srgbClr val="444444"/>
              </a:solidFill>
              <a:highlight>
                <a:schemeClr val="lt1"/>
              </a:highlight>
              <a:latin typeface="Times"/>
              <a:ea typeface="Times"/>
              <a:cs typeface="Times"/>
              <a:sym typeface="Times"/>
            </a:endParaRPr>
          </a:p>
          <a:p>
            <a:pPr marL="914400" lvl="1" indent="-323850" algn="l" rtl="0">
              <a:spcBef>
                <a:spcPts val="0"/>
              </a:spcBef>
              <a:spcAft>
                <a:spcPts val="0"/>
              </a:spcAft>
              <a:buClr>
                <a:srgbClr val="444444"/>
              </a:buClr>
              <a:buSzPts val="1500"/>
              <a:buFont typeface="Cambria"/>
              <a:buChar char="○"/>
            </a:pPr>
            <a:r>
              <a:rPr lang="en-US" sz="1500" i="1">
                <a:solidFill>
                  <a:srgbClr val="444444"/>
                </a:solidFill>
                <a:latin typeface="Times"/>
                <a:ea typeface="Times"/>
                <a:cs typeface="Times"/>
                <a:sym typeface="Times"/>
              </a:rPr>
              <a:t>refund from this semester</a:t>
            </a:r>
            <a:r>
              <a:rPr lang="en-US" sz="1500">
                <a:solidFill>
                  <a:srgbClr val="444444"/>
                </a:solidFill>
                <a:latin typeface="Times"/>
                <a:ea typeface="Times"/>
                <a:cs typeface="Times"/>
                <a:sym typeface="Times"/>
              </a:rPr>
              <a:t> (if applicable) + </a:t>
            </a:r>
            <a:r>
              <a:rPr lang="en-US" sz="1500" i="1">
                <a:solidFill>
                  <a:srgbClr val="444444"/>
                </a:solidFill>
                <a:latin typeface="Times"/>
                <a:ea typeface="Times"/>
                <a:cs typeface="Times"/>
                <a:sym typeface="Times"/>
              </a:rPr>
              <a:t>fall room charges</a:t>
            </a:r>
            <a:r>
              <a:rPr lang="en-US" sz="1500">
                <a:solidFill>
                  <a:srgbClr val="444444"/>
                </a:solidFill>
                <a:latin typeface="Times"/>
                <a:ea typeface="Times"/>
                <a:cs typeface="Times"/>
                <a:sym typeface="Times"/>
              </a:rPr>
              <a:t> + </a:t>
            </a:r>
            <a:r>
              <a:rPr lang="en-US" sz="1500" i="1">
                <a:solidFill>
                  <a:srgbClr val="444444"/>
                </a:solidFill>
                <a:latin typeface="Times"/>
                <a:ea typeface="Times"/>
                <a:cs typeface="Times"/>
                <a:sym typeface="Times"/>
              </a:rPr>
              <a:t>fall meal plan charges</a:t>
            </a:r>
            <a:r>
              <a:rPr lang="en-US" sz="1500">
                <a:solidFill>
                  <a:srgbClr val="444444"/>
                </a:solidFill>
                <a:latin typeface="Times"/>
                <a:ea typeface="Times"/>
                <a:cs typeface="Times"/>
                <a:sym typeface="Times"/>
              </a:rPr>
              <a:t> = </a:t>
            </a:r>
            <a:r>
              <a:rPr lang="en-US" sz="1500" b="1">
                <a:solidFill>
                  <a:srgbClr val="444444"/>
                </a:solidFill>
                <a:latin typeface="Times"/>
                <a:ea typeface="Times"/>
                <a:cs typeface="Times"/>
                <a:sym typeface="Times"/>
              </a:rPr>
              <a:t>semester refund estimate</a:t>
            </a:r>
            <a:endParaRPr sz="1500" b="1">
              <a:solidFill>
                <a:srgbClr val="444444"/>
              </a:solidFill>
              <a:latin typeface="Times"/>
              <a:ea typeface="Times"/>
              <a:cs typeface="Times"/>
              <a:sym typeface="Times"/>
            </a:endParaRPr>
          </a:p>
          <a:p>
            <a:pPr marL="914400" lvl="0" indent="0" algn="l" rtl="0">
              <a:spcBef>
                <a:spcPts val="0"/>
              </a:spcBef>
              <a:spcAft>
                <a:spcPts val="0"/>
              </a:spcAft>
              <a:buNone/>
            </a:pPr>
            <a:endParaRPr sz="1500" b="1">
              <a:solidFill>
                <a:srgbClr val="444444"/>
              </a:solidFill>
              <a:latin typeface="Times"/>
              <a:ea typeface="Times"/>
              <a:cs typeface="Times"/>
              <a:sym typeface="Times"/>
            </a:endParaRPr>
          </a:p>
          <a:p>
            <a:pPr marL="914400" lvl="0" indent="0" algn="l" rtl="0">
              <a:spcBef>
                <a:spcPts val="0"/>
              </a:spcBef>
              <a:spcAft>
                <a:spcPts val="0"/>
              </a:spcAft>
              <a:buNone/>
            </a:pPr>
            <a:endParaRPr sz="1500" b="1">
              <a:solidFill>
                <a:srgbClr val="444444"/>
              </a:solidFill>
              <a:latin typeface="Times"/>
              <a:ea typeface="Times"/>
              <a:cs typeface="Times"/>
              <a:sym typeface="Times"/>
            </a:endParaRPr>
          </a:p>
          <a:p>
            <a:pPr marL="457200" lvl="0" indent="-323850" algn="l" rtl="0">
              <a:spcBef>
                <a:spcPts val="0"/>
              </a:spcBef>
              <a:spcAft>
                <a:spcPts val="0"/>
              </a:spcAft>
              <a:buClr>
                <a:srgbClr val="7F7F7F"/>
              </a:buClr>
              <a:buSzPts val="1500"/>
              <a:buFont typeface="Times"/>
              <a:buChar char="●"/>
            </a:pPr>
            <a:r>
              <a:rPr lang="en-US" sz="1500" b="1">
                <a:solidFill>
                  <a:srgbClr val="444444"/>
                </a:solidFill>
                <a:latin typeface="Times"/>
                <a:ea typeface="Times"/>
                <a:cs typeface="Times"/>
                <a:sym typeface="Times"/>
              </a:rPr>
              <a:t>“</a:t>
            </a:r>
            <a:r>
              <a:rPr lang="en-US" sz="1500" b="1">
                <a:solidFill>
                  <a:schemeClr val="accent1"/>
                </a:solidFill>
                <a:latin typeface="Times"/>
                <a:ea typeface="Times"/>
                <a:cs typeface="Times"/>
                <a:sym typeface="Times"/>
              </a:rPr>
              <a:t>Correct</a:t>
            </a:r>
            <a:r>
              <a:rPr lang="en-US" sz="1500" b="1">
                <a:solidFill>
                  <a:srgbClr val="444444"/>
                </a:solidFill>
                <a:latin typeface="Times"/>
                <a:ea typeface="Times"/>
                <a:cs typeface="Times"/>
                <a:sym typeface="Times"/>
              </a:rPr>
              <a:t>” Semester Refund Estimate</a:t>
            </a:r>
            <a:endParaRPr sz="1500" b="1">
              <a:solidFill>
                <a:srgbClr val="444444"/>
              </a:solidFill>
              <a:latin typeface="Times"/>
              <a:ea typeface="Times"/>
              <a:cs typeface="Times"/>
              <a:sym typeface="Times"/>
            </a:endParaRPr>
          </a:p>
          <a:p>
            <a:pPr marL="914400" lvl="1" indent="-323850" algn="l" rtl="0">
              <a:lnSpc>
                <a:spcPct val="100000"/>
              </a:lnSpc>
              <a:spcBef>
                <a:spcPts val="0"/>
              </a:spcBef>
              <a:spcAft>
                <a:spcPts val="0"/>
              </a:spcAft>
              <a:buSzPts val="1500"/>
              <a:buFont typeface="Times"/>
              <a:buChar char="○"/>
            </a:pPr>
            <a:r>
              <a:rPr lang="en-US" sz="1500">
                <a:solidFill>
                  <a:srgbClr val="444444"/>
                </a:solidFill>
                <a:latin typeface="Times"/>
                <a:ea typeface="Times"/>
                <a:cs typeface="Times"/>
                <a:sym typeface="Times"/>
              </a:rPr>
              <a:t>Fall Semester: $1,623.68 (refund) + $3,410.50 (room charges) + $1,900 (meal plan) = </a:t>
            </a:r>
            <a:r>
              <a:rPr lang="en-US" sz="1500">
                <a:solidFill>
                  <a:schemeClr val="accent1"/>
                </a:solidFill>
                <a:latin typeface="Times"/>
                <a:ea typeface="Times"/>
                <a:cs typeface="Times"/>
                <a:sym typeface="Times"/>
              </a:rPr>
              <a:t>$6,934.18 </a:t>
            </a:r>
            <a:endParaRPr sz="1500">
              <a:solidFill>
                <a:schemeClr val="accent1"/>
              </a:solidFill>
              <a:latin typeface="Times"/>
              <a:ea typeface="Times"/>
              <a:cs typeface="Times"/>
              <a:sym typeface="Times"/>
            </a:endParaRPr>
          </a:p>
          <a:p>
            <a:pPr marL="914400" lvl="1" indent="-323850" algn="l" rtl="0">
              <a:lnSpc>
                <a:spcPct val="100000"/>
              </a:lnSpc>
              <a:spcBef>
                <a:spcPts val="0"/>
              </a:spcBef>
              <a:spcAft>
                <a:spcPts val="0"/>
              </a:spcAft>
              <a:buSzPts val="1500"/>
              <a:buFont typeface="Times"/>
              <a:buChar char="○"/>
            </a:pPr>
            <a:r>
              <a:rPr lang="en-US" sz="1500">
                <a:solidFill>
                  <a:srgbClr val="444444"/>
                </a:solidFill>
                <a:latin typeface="Times"/>
                <a:ea typeface="Times"/>
                <a:cs typeface="Times"/>
                <a:sym typeface="Times"/>
              </a:rPr>
              <a:t>Spring Semester: $1,560.78 (refund) + $3,412.50 (room charges) + $1,900 (meal plan) = </a:t>
            </a:r>
            <a:r>
              <a:rPr lang="en-US" sz="1500">
                <a:solidFill>
                  <a:schemeClr val="accent1"/>
                </a:solidFill>
                <a:latin typeface="Times"/>
                <a:ea typeface="Times"/>
                <a:cs typeface="Times"/>
                <a:sym typeface="Times"/>
              </a:rPr>
              <a:t>$6,873.28</a:t>
            </a:r>
            <a:r>
              <a:rPr lang="en-US" sz="1500">
                <a:solidFill>
                  <a:srgbClr val="444444"/>
                </a:solidFill>
                <a:latin typeface="Times"/>
                <a:ea typeface="Times"/>
                <a:cs typeface="Times"/>
                <a:sym typeface="Times"/>
              </a:rPr>
              <a:t> </a:t>
            </a:r>
            <a:endParaRPr sz="1500">
              <a:solidFill>
                <a:srgbClr val="444444"/>
              </a:solidFill>
              <a:latin typeface="Times"/>
              <a:ea typeface="Times"/>
              <a:cs typeface="Times"/>
              <a:sym typeface="Times"/>
            </a:endParaRPr>
          </a:p>
          <a:p>
            <a:pPr marL="914400" lvl="1" indent="-323850" algn="l" rtl="0">
              <a:lnSpc>
                <a:spcPct val="100000"/>
              </a:lnSpc>
              <a:spcBef>
                <a:spcPts val="0"/>
              </a:spcBef>
              <a:spcAft>
                <a:spcPts val="0"/>
              </a:spcAft>
              <a:buSzPts val="1500"/>
              <a:buFont typeface="Times"/>
              <a:buChar char="○"/>
            </a:pPr>
            <a:r>
              <a:rPr lang="en-US" sz="1500">
                <a:solidFill>
                  <a:srgbClr val="444444"/>
                </a:solidFill>
                <a:latin typeface="Times"/>
                <a:ea typeface="Times"/>
                <a:cs typeface="Times"/>
                <a:sym typeface="Times"/>
              </a:rPr>
              <a:t>This estimate would be </a:t>
            </a:r>
            <a:r>
              <a:rPr lang="en-US" sz="1500">
                <a:solidFill>
                  <a:schemeClr val="accent1"/>
                </a:solidFill>
                <a:latin typeface="Times"/>
                <a:ea typeface="Times"/>
                <a:cs typeface="Times"/>
                <a:sym typeface="Times"/>
              </a:rPr>
              <a:t>correct</a:t>
            </a:r>
            <a:r>
              <a:rPr lang="en-US" sz="1500">
                <a:solidFill>
                  <a:srgbClr val="444444"/>
                </a:solidFill>
                <a:latin typeface="Times"/>
                <a:ea typeface="Times"/>
                <a:cs typeface="Times"/>
                <a:sym typeface="Times"/>
              </a:rPr>
              <a:t> because the refund estimate is only between $5,000 and $7,000. </a:t>
            </a:r>
            <a:endParaRPr sz="1500">
              <a:solidFill>
                <a:srgbClr val="444444"/>
              </a:solidFill>
              <a:latin typeface="Times"/>
              <a:ea typeface="Times"/>
              <a:cs typeface="Times"/>
              <a:sym typeface="Times"/>
            </a:endParaRPr>
          </a:p>
          <a:p>
            <a:pPr marL="342900" lvl="0" indent="-237172" algn="l" rtl="0">
              <a:lnSpc>
                <a:spcPct val="100000"/>
              </a:lnSpc>
              <a:spcBef>
                <a:spcPts val="0"/>
              </a:spcBef>
              <a:spcAft>
                <a:spcPts val="0"/>
              </a:spcAft>
              <a:buClr>
                <a:srgbClr val="444444"/>
              </a:buClr>
              <a:buSzPts val="1600"/>
              <a:buFont typeface="Cambria"/>
              <a:buNone/>
            </a:pPr>
            <a:endParaRPr sz="1600">
              <a:solidFill>
                <a:srgbClr val="444444"/>
              </a:solidFill>
              <a:latin typeface="Cambria"/>
              <a:ea typeface="Cambria"/>
              <a:cs typeface="Cambria"/>
              <a:sym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7"/>
          <p:cNvSpPr txBox="1">
            <a:spLocks noGrp="1"/>
          </p:cNvSpPr>
          <p:nvPr>
            <p:ph type="ctrTitle"/>
          </p:nvPr>
        </p:nvSpPr>
        <p:spPr>
          <a:xfrm>
            <a:off x="368075" y="101300"/>
            <a:ext cx="6384600" cy="699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04041"/>
              </a:buClr>
              <a:buSzPts val="3000"/>
              <a:buFont typeface="Cambria"/>
              <a:buNone/>
            </a:pPr>
            <a:r>
              <a:rPr lang="en-US" sz="2800">
                <a:latin typeface="Times"/>
                <a:ea typeface="Times"/>
                <a:cs typeface="Times"/>
                <a:sym typeface="Times"/>
              </a:rPr>
              <a:t>Semester Refund Estimate</a:t>
            </a:r>
            <a:r>
              <a:rPr lang="en-US" sz="2800">
                <a:latin typeface="Cambria"/>
                <a:ea typeface="Cambria"/>
                <a:cs typeface="Cambria"/>
                <a:sym typeface="Cambria"/>
              </a:rPr>
              <a:t> </a:t>
            </a:r>
            <a:endParaRPr sz="2800">
              <a:latin typeface="Cambria"/>
              <a:ea typeface="Cambria"/>
              <a:cs typeface="Cambria"/>
              <a:sym typeface="Cambria"/>
            </a:endParaRPr>
          </a:p>
        </p:txBody>
      </p:sp>
      <p:sp>
        <p:nvSpPr>
          <p:cNvPr id="140" name="Google Shape;140;p17"/>
          <p:cNvSpPr txBox="1">
            <a:spLocks noGrp="1"/>
          </p:cNvSpPr>
          <p:nvPr>
            <p:ph type="body" idx="1"/>
          </p:nvPr>
        </p:nvSpPr>
        <p:spPr>
          <a:xfrm>
            <a:off x="7077998" y="284950"/>
            <a:ext cx="1456500" cy="2523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dk1"/>
              </a:buClr>
              <a:buSzPts val="1100"/>
              <a:buFont typeface="Arial"/>
              <a:buNone/>
            </a:pPr>
            <a:r>
              <a:rPr lang="en-US">
                <a:latin typeface="Times"/>
                <a:ea typeface="Times"/>
                <a:cs typeface="Times"/>
                <a:sym typeface="Times"/>
              </a:rPr>
              <a:t>FINANCIAL AID</a:t>
            </a:r>
            <a:endParaRPr>
              <a:latin typeface="Times"/>
              <a:ea typeface="Times"/>
              <a:cs typeface="Times"/>
              <a:sym typeface="Times"/>
            </a:endParaRPr>
          </a:p>
        </p:txBody>
      </p:sp>
      <p:sp>
        <p:nvSpPr>
          <p:cNvPr id="141" name="Google Shape;141;p17"/>
          <p:cNvSpPr txBox="1">
            <a:spLocks noGrp="1"/>
          </p:cNvSpPr>
          <p:nvPr>
            <p:ph type="body" idx="2"/>
          </p:nvPr>
        </p:nvSpPr>
        <p:spPr>
          <a:xfrm>
            <a:off x="327300" y="953575"/>
            <a:ext cx="8489400" cy="3532500"/>
          </a:xfrm>
          <a:prstGeom prst="rect">
            <a:avLst/>
          </a:prstGeom>
          <a:noFill/>
          <a:ln>
            <a:noFill/>
          </a:ln>
        </p:spPr>
        <p:txBody>
          <a:bodyPr spcFirstLastPara="1" wrap="square" lIns="91425" tIns="45700" rIns="91425" bIns="45700" anchor="t" anchorCtr="0">
            <a:noAutofit/>
          </a:bodyPr>
          <a:lstStyle/>
          <a:p>
            <a:pPr marL="457200" lvl="0" indent="-323850" algn="l" rtl="0">
              <a:spcBef>
                <a:spcPts val="0"/>
              </a:spcBef>
              <a:spcAft>
                <a:spcPts val="0"/>
              </a:spcAft>
              <a:buClr>
                <a:srgbClr val="7F7F7F"/>
              </a:buClr>
              <a:buSzPts val="1500"/>
              <a:buFont typeface="Times"/>
              <a:buChar char="●"/>
            </a:pPr>
            <a:r>
              <a:rPr lang="en-US" sz="1500">
                <a:solidFill>
                  <a:srgbClr val="444444"/>
                </a:solidFill>
                <a:highlight>
                  <a:schemeClr val="lt1"/>
                </a:highlight>
                <a:latin typeface="Times"/>
                <a:ea typeface="Times"/>
                <a:cs typeface="Times"/>
                <a:sym typeface="Times"/>
              </a:rPr>
              <a:t>Semester Refund Estimate </a:t>
            </a:r>
            <a:r>
              <a:rPr lang="en-US" sz="1500" b="1">
                <a:solidFill>
                  <a:srgbClr val="444444"/>
                </a:solidFill>
                <a:highlight>
                  <a:schemeClr val="lt1"/>
                </a:highlight>
                <a:latin typeface="Times"/>
                <a:ea typeface="Times"/>
                <a:cs typeface="Times"/>
                <a:sym typeface="Times"/>
              </a:rPr>
              <a:t>Formula</a:t>
            </a:r>
            <a:r>
              <a:rPr lang="en-US" sz="1500">
                <a:solidFill>
                  <a:srgbClr val="444444"/>
                </a:solidFill>
                <a:highlight>
                  <a:schemeClr val="lt1"/>
                </a:highlight>
                <a:latin typeface="Times"/>
                <a:ea typeface="Times"/>
                <a:cs typeface="Times"/>
                <a:sym typeface="Times"/>
              </a:rPr>
              <a:t>: </a:t>
            </a:r>
            <a:endParaRPr sz="1500">
              <a:solidFill>
                <a:srgbClr val="444444"/>
              </a:solidFill>
              <a:highlight>
                <a:schemeClr val="lt1"/>
              </a:highlight>
              <a:latin typeface="Times"/>
              <a:ea typeface="Times"/>
              <a:cs typeface="Times"/>
              <a:sym typeface="Times"/>
            </a:endParaRPr>
          </a:p>
          <a:p>
            <a:pPr marL="914400" lvl="1" indent="-323850" algn="l" rtl="0">
              <a:spcBef>
                <a:spcPts val="0"/>
              </a:spcBef>
              <a:spcAft>
                <a:spcPts val="0"/>
              </a:spcAft>
              <a:buClr>
                <a:srgbClr val="444444"/>
              </a:buClr>
              <a:buSzPts val="1500"/>
              <a:buFont typeface="Cambria"/>
              <a:buChar char="○"/>
            </a:pPr>
            <a:r>
              <a:rPr lang="en-US" sz="1500" i="1">
                <a:solidFill>
                  <a:srgbClr val="444444"/>
                </a:solidFill>
                <a:latin typeface="Times"/>
                <a:ea typeface="Times"/>
                <a:cs typeface="Times"/>
                <a:sym typeface="Times"/>
              </a:rPr>
              <a:t>refund from this semester</a:t>
            </a:r>
            <a:r>
              <a:rPr lang="en-US" sz="1500">
                <a:solidFill>
                  <a:srgbClr val="444444"/>
                </a:solidFill>
                <a:latin typeface="Times"/>
                <a:ea typeface="Times"/>
                <a:cs typeface="Times"/>
                <a:sym typeface="Times"/>
              </a:rPr>
              <a:t> (if applicable) + </a:t>
            </a:r>
            <a:r>
              <a:rPr lang="en-US" sz="1500" i="1">
                <a:solidFill>
                  <a:srgbClr val="444444"/>
                </a:solidFill>
                <a:latin typeface="Times"/>
                <a:ea typeface="Times"/>
                <a:cs typeface="Times"/>
                <a:sym typeface="Times"/>
              </a:rPr>
              <a:t>fall room charges</a:t>
            </a:r>
            <a:r>
              <a:rPr lang="en-US" sz="1500">
                <a:solidFill>
                  <a:srgbClr val="444444"/>
                </a:solidFill>
                <a:latin typeface="Times"/>
                <a:ea typeface="Times"/>
                <a:cs typeface="Times"/>
                <a:sym typeface="Times"/>
              </a:rPr>
              <a:t> + </a:t>
            </a:r>
            <a:r>
              <a:rPr lang="en-US" sz="1500" i="1">
                <a:solidFill>
                  <a:srgbClr val="444444"/>
                </a:solidFill>
                <a:latin typeface="Times"/>
                <a:ea typeface="Times"/>
                <a:cs typeface="Times"/>
                <a:sym typeface="Times"/>
              </a:rPr>
              <a:t>fall meal plan charges</a:t>
            </a:r>
            <a:r>
              <a:rPr lang="en-US" sz="1500">
                <a:solidFill>
                  <a:srgbClr val="444444"/>
                </a:solidFill>
                <a:latin typeface="Times"/>
                <a:ea typeface="Times"/>
                <a:cs typeface="Times"/>
                <a:sym typeface="Times"/>
              </a:rPr>
              <a:t> = </a:t>
            </a:r>
            <a:r>
              <a:rPr lang="en-US" sz="1500" b="1">
                <a:solidFill>
                  <a:srgbClr val="444444"/>
                </a:solidFill>
                <a:latin typeface="Times"/>
                <a:ea typeface="Times"/>
                <a:cs typeface="Times"/>
                <a:sym typeface="Times"/>
              </a:rPr>
              <a:t>semester refund estimate</a:t>
            </a:r>
            <a:endParaRPr sz="1500" b="1">
              <a:solidFill>
                <a:srgbClr val="444444"/>
              </a:solidFill>
              <a:latin typeface="Times"/>
              <a:ea typeface="Times"/>
              <a:cs typeface="Times"/>
              <a:sym typeface="Times"/>
            </a:endParaRPr>
          </a:p>
          <a:p>
            <a:pPr marL="914400" lvl="0" indent="0" algn="l" rtl="0">
              <a:spcBef>
                <a:spcPts val="0"/>
              </a:spcBef>
              <a:spcAft>
                <a:spcPts val="0"/>
              </a:spcAft>
              <a:buNone/>
            </a:pPr>
            <a:endParaRPr sz="1500" b="1">
              <a:solidFill>
                <a:srgbClr val="444444"/>
              </a:solidFill>
              <a:latin typeface="Times"/>
              <a:ea typeface="Times"/>
              <a:cs typeface="Times"/>
              <a:sym typeface="Times"/>
            </a:endParaRPr>
          </a:p>
          <a:p>
            <a:pPr marL="457200" lvl="0" indent="-323850" algn="l" rtl="0">
              <a:lnSpc>
                <a:spcPct val="100000"/>
              </a:lnSpc>
              <a:spcBef>
                <a:spcPts val="1800"/>
              </a:spcBef>
              <a:spcAft>
                <a:spcPts val="0"/>
              </a:spcAft>
              <a:buClr>
                <a:srgbClr val="7F7F7F"/>
              </a:buClr>
              <a:buSzPts val="1500"/>
              <a:buFont typeface="Times"/>
              <a:buChar char="●"/>
            </a:pPr>
            <a:r>
              <a:rPr lang="en-US" sz="1500">
                <a:solidFill>
                  <a:srgbClr val="444444"/>
                </a:solidFill>
                <a:latin typeface="Times"/>
                <a:ea typeface="Times"/>
                <a:cs typeface="Times"/>
                <a:sym typeface="Times"/>
              </a:rPr>
              <a:t>“</a:t>
            </a:r>
            <a:r>
              <a:rPr lang="en-US" sz="1500">
                <a:solidFill>
                  <a:schemeClr val="accent2"/>
                </a:solidFill>
                <a:latin typeface="Times"/>
                <a:ea typeface="Times"/>
                <a:cs typeface="Times"/>
                <a:sym typeface="Times"/>
              </a:rPr>
              <a:t>Incorrect</a:t>
            </a:r>
            <a:r>
              <a:rPr lang="en-US" sz="1500">
                <a:solidFill>
                  <a:srgbClr val="444444"/>
                </a:solidFill>
                <a:latin typeface="Times"/>
                <a:ea typeface="Times"/>
                <a:cs typeface="Times"/>
                <a:sym typeface="Times"/>
              </a:rPr>
              <a:t>” Semester Refund Estimate</a:t>
            </a:r>
            <a:endParaRPr sz="1500">
              <a:solidFill>
                <a:srgbClr val="444444"/>
              </a:solidFill>
              <a:latin typeface="Times"/>
              <a:ea typeface="Times"/>
              <a:cs typeface="Times"/>
              <a:sym typeface="Times"/>
            </a:endParaRPr>
          </a:p>
          <a:p>
            <a:pPr marL="914400" lvl="1" indent="-323850" algn="l" rtl="0">
              <a:lnSpc>
                <a:spcPct val="100000"/>
              </a:lnSpc>
              <a:spcBef>
                <a:spcPts val="0"/>
              </a:spcBef>
              <a:spcAft>
                <a:spcPts val="0"/>
              </a:spcAft>
              <a:buSzPts val="1500"/>
              <a:buFont typeface="Times"/>
              <a:buChar char="○"/>
            </a:pPr>
            <a:r>
              <a:rPr lang="en-US" sz="1500">
                <a:solidFill>
                  <a:srgbClr val="444444"/>
                </a:solidFill>
                <a:latin typeface="Times"/>
                <a:ea typeface="Times"/>
                <a:cs typeface="Times"/>
                <a:sym typeface="Times"/>
              </a:rPr>
              <a:t>Fall Semester: $6,934.18 (refund) + $2,318 (</a:t>
            </a:r>
            <a:r>
              <a:rPr lang="en-US" sz="1500">
                <a:solidFill>
                  <a:schemeClr val="accent2"/>
                </a:solidFill>
                <a:latin typeface="Times"/>
                <a:ea typeface="Times"/>
                <a:cs typeface="Times"/>
                <a:sym typeface="Times"/>
              </a:rPr>
              <a:t>Covenant</a:t>
            </a:r>
            <a:r>
              <a:rPr lang="en-US" sz="1500">
                <a:solidFill>
                  <a:srgbClr val="444444"/>
                </a:solidFill>
                <a:latin typeface="Times"/>
                <a:ea typeface="Times"/>
                <a:cs typeface="Times"/>
                <a:sym typeface="Times"/>
              </a:rPr>
              <a:t>) + $2,173 (</a:t>
            </a:r>
            <a:r>
              <a:rPr lang="en-US" sz="1500">
                <a:solidFill>
                  <a:schemeClr val="accent2"/>
                </a:solidFill>
                <a:latin typeface="Times"/>
                <a:ea typeface="Times"/>
                <a:cs typeface="Times"/>
                <a:sym typeface="Times"/>
              </a:rPr>
              <a:t>grant</a:t>
            </a:r>
            <a:r>
              <a:rPr lang="en-US" sz="1500">
                <a:solidFill>
                  <a:srgbClr val="444444"/>
                </a:solidFill>
                <a:latin typeface="Times"/>
                <a:ea typeface="Times"/>
                <a:cs typeface="Times"/>
                <a:sym typeface="Times"/>
              </a:rPr>
              <a:t>) = </a:t>
            </a:r>
            <a:r>
              <a:rPr lang="en-US" sz="1500">
                <a:solidFill>
                  <a:schemeClr val="accent2"/>
                </a:solidFill>
                <a:latin typeface="Times"/>
                <a:ea typeface="Times"/>
                <a:cs typeface="Times"/>
                <a:sym typeface="Times"/>
              </a:rPr>
              <a:t>$11,425.18 </a:t>
            </a:r>
            <a:endParaRPr sz="1500">
              <a:solidFill>
                <a:schemeClr val="accent2"/>
              </a:solidFill>
              <a:latin typeface="Times"/>
              <a:ea typeface="Times"/>
              <a:cs typeface="Times"/>
              <a:sym typeface="Times"/>
            </a:endParaRPr>
          </a:p>
          <a:p>
            <a:pPr marL="914400" lvl="1" indent="-323850" algn="l" rtl="0">
              <a:lnSpc>
                <a:spcPct val="100000"/>
              </a:lnSpc>
              <a:spcBef>
                <a:spcPts val="0"/>
              </a:spcBef>
              <a:spcAft>
                <a:spcPts val="0"/>
              </a:spcAft>
              <a:buSzPts val="1500"/>
              <a:buFont typeface="Times"/>
              <a:buChar char="○"/>
            </a:pPr>
            <a:r>
              <a:rPr lang="en-US" sz="1500">
                <a:solidFill>
                  <a:srgbClr val="444444"/>
                </a:solidFill>
                <a:latin typeface="Times"/>
                <a:ea typeface="Times"/>
                <a:cs typeface="Times"/>
                <a:sym typeface="Times"/>
              </a:rPr>
              <a:t>Spring Semester: $6,873.28 (refund) + $2,318 (</a:t>
            </a:r>
            <a:r>
              <a:rPr lang="en-US" sz="1500">
                <a:solidFill>
                  <a:schemeClr val="accent2"/>
                </a:solidFill>
                <a:latin typeface="Times"/>
                <a:ea typeface="Times"/>
                <a:cs typeface="Times"/>
                <a:sym typeface="Times"/>
              </a:rPr>
              <a:t>Covenant</a:t>
            </a:r>
            <a:r>
              <a:rPr lang="en-US" sz="1500">
                <a:solidFill>
                  <a:srgbClr val="444444"/>
                </a:solidFill>
                <a:latin typeface="Times"/>
                <a:ea typeface="Times"/>
                <a:cs typeface="Times"/>
                <a:sym typeface="Times"/>
              </a:rPr>
              <a:t>) + $2,172 (</a:t>
            </a:r>
            <a:r>
              <a:rPr lang="en-US" sz="1500">
                <a:solidFill>
                  <a:schemeClr val="accent2"/>
                </a:solidFill>
                <a:latin typeface="Times"/>
                <a:ea typeface="Times"/>
                <a:cs typeface="Times"/>
                <a:sym typeface="Times"/>
              </a:rPr>
              <a:t>grant</a:t>
            </a:r>
            <a:r>
              <a:rPr lang="en-US" sz="1500">
                <a:solidFill>
                  <a:srgbClr val="444444"/>
                </a:solidFill>
                <a:latin typeface="Times"/>
                <a:ea typeface="Times"/>
                <a:cs typeface="Times"/>
                <a:sym typeface="Times"/>
              </a:rPr>
              <a:t>) = </a:t>
            </a:r>
            <a:r>
              <a:rPr lang="en-US" sz="1500">
                <a:solidFill>
                  <a:schemeClr val="accent2"/>
                </a:solidFill>
                <a:latin typeface="Times"/>
                <a:ea typeface="Times"/>
                <a:cs typeface="Times"/>
                <a:sym typeface="Times"/>
              </a:rPr>
              <a:t>$11,363.28 </a:t>
            </a:r>
            <a:endParaRPr sz="1500">
              <a:solidFill>
                <a:schemeClr val="accent2"/>
              </a:solidFill>
              <a:latin typeface="Times"/>
              <a:ea typeface="Times"/>
              <a:cs typeface="Times"/>
              <a:sym typeface="Times"/>
            </a:endParaRPr>
          </a:p>
          <a:p>
            <a:pPr marL="914400" lvl="1" indent="-323850" algn="l" rtl="0">
              <a:lnSpc>
                <a:spcPct val="100000"/>
              </a:lnSpc>
              <a:spcBef>
                <a:spcPts val="0"/>
              </a:spcBef>
              <a:spcAft>
                <a:spcPts val="0"/>
              </a:spcAft>
              <a:buSzPts val="1500"/>
              <a:buFont typeface="Times"/>
              <a:buChar char="○"/>
            </a:pPr>
            <a:r>
              <a:rPr lang="en-US" sz="1500">
                <a:solidFill>
                  <a:srgbClr val="444444"/>
                </a:solidFill>
                <a:latin typeface="Times"/>
                <a:ea typeface="Times"/>
                <a:cs typeface="Times"/>
                <a:sym typeface="Times"/>
              </a:rPr>
              <a:t>This estimate is </a:t>
            </a:r>
            <a:r>
              <a:rPr lang="en-US" sz="1500">
                <a:solidFill>
                  <a:schemeClr val="accent2"/>
                </a:solidFill>
                <a:latin typeface="Times"/>
                <a:ea typeface="Times"/>
                <a:cs typeface="Times"/>
                <a:sym typeface="Times"/>
              </a:rPr>
              <a:t>incorrect</a:t>
            </a:r>
            <a:r>
              <a:rPr lang="en-US" sz="1500">
                <a:solidFill>
                  <a:srgbClr val="444444"/>
                </a:solidFill>
                <a:latin typeface="Times"/>
                <a:ea typeface="Times"/>
                <a:cs typeface="Times"/>
                <a:sym typeface="Times"/>
              </a:rPr>
              <a:t> because these are just types of funding your receive (</a:t>
            </a:r>
            <a:r>
              <a:rPr lang="en-US" sz="1500">
                <a:solidFill>
                  <a:schemeClr val="accent2"/>
                </a:solidFill>
                <a:latin typeface="Times"/>
                <a:ea typeface="Times"/>
                <a:cs typeface="Times"/>
                <a:sym typeface="Times"/>
              </a:rPr>
              <a:t>Covenant, loans, grants</a:t>
            </a:r>
            <a:r>
              <a:rPr lang="en-US" sz="1500">
                <a:solidFill>
                  <a:srgbClr val="444444"/>
                </a:solidFill>
                <a:latin typeface="Times"/>
                <a:ea typeface="Times"/>
                <a:cs typeface="Times"/>
                <a:sym typeface="Times"/>
              </a:rPr>
              <a:t>) that go toward your semester Bursar charges and your refund. </a:t>
            </a:r>
            <a:endParaRPr sz="1500">
              <a:solidFill>
                <a:srgbClr val="444444"/>
              </a:solidFill>
              <a:latin typeface="Times"/>
              <a:ea typeface="Times"/>
              <a:cs typeface="Times"/>
              <a:sym typeface="Times"/>
            </a:endParaRPr>
          </a:p>
          <a:p>
            <a:pPr marL="342900" lvl="0" indent="-237172" algn="l" rtl="0">
              <a:lnSpc>
                <a:spcPct val="100000"/>
              </a:lnSpc>
              <a:spcBef>
                <a:spcPts val="0"/>
              </a:spcBef>
              <a:spcAft>
                <a:spcPts val="0"/>
              </a:spcAft>
              <a:buClr>
                <a:srgbClr val="444444"/>
              </a:buClr>
              <a:buSzPts val="1600"/>
              <a:buFont typeface="Cambria"/>
              <a:buNone/>
            </a:pPr>
            <a:endParaRPr sz="1600">
              <a:solidFill>
                <a:srgbClr val="444444"/>
              </a:solidFill>
              <a:latin typeface="Cambria"/>
              <a:ea typeface="Cambria"/>
              <a:cs typeface="Cambria"/>
              <a:sym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8"/>
          <p:cNvSpPr txBox="1">
            <a:spLocks noGrp="1"/>
          </p:cNvSpPr>
          <p:nvPr>
            <p:ph type="title"/>
          </p:nvPr>
        </p:nvSpPr>
        <p:spPr>
          <a:xfrm>
            <a:off x="366515" y="1878660"/>
            <a:ext cx="8559152" cy="123483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4000"/>
              <a:buFont typeface="Arial"/>
              <a:buNone/>
            </a:pPr>
            <a:r>
              <a:rPr lang="en-US" sz="3600">
                <a:latin typeface="Times"/>
                <a:ea typeface="Times"/>
                <a:cs typeface="Times"/>
                <a:sym typeface="Times"/>
              </a:rPr>
              <a:t>Bursar Refunds : How do I get the refund to live off campus?</a:t>
            </a:r>
            <a:endParaRPr sz="3600">
              <a:latin typeface="Times"/>
              <a:ea typeface="Times"/>
              <a:cs typeface="Times"/>
              <a:sym typeface="Times"/>
            </a:endParaRPr>
          </a:p>
        </p:txBody>
      </p:sp>
    </p:spTree>
  </p:cSld>
  <p:clrMapOvr>
    <a:masterClrMapping/>
  </p:clrMapOvr>
</p:sld>
</file>

<file path=ppt/theme/theme1.xml><?xml version="1.0" encoding="utf-8"?>
<a:theme xmlns:a="http://schemas.openxmlformats.org/drawingml/2006/main" name="Mai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3013</Words>
  <Application>Microsoft Office PowerPoint</Application>
  <PresentationFormat>On-screen Show (16:9)</PresentationFormat>
  <Paragraphs>335</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Cambria</vt:lpstr>
      <vt:lpstr>Noto Sans Symbols</vt:lpstr>
      <vt:lpstr>Times</vt:lpstr>
      <vt:lpstr>Times New Roman</vt:lpstr>
      <vt:lpstr>Main</vt:lpstr>
      <vt:lpstr>Living Off-Campus as a Scholar Logistics and “How to”</vt:lpstr>
      <vt:lpstr>Financial Aid:  What aid goes toward my refund so I live off-campus? </vt:lpstr>
      <vt:lpstr>21CS Only Covers Tuition</vt:lpstr>
      <vt:lpstr>The Covenant (21CS Only)</vt:lpstr>
      <vt:lpstr>Non-Tuition Aid</vt:lpstr>
      <vt:lpstr>Semester Refund Estimate </vt:lpstr>
      <vt:lpstr>Semester Refund Estimate </vt:lpstr>
      <vt:lpstr>Semester Refund Estimate </vt:lpstr>
      <vt:lpstr>Bursar Refunds : How do I get the refund to live off campus?</vt:lpstr>
      <vt:lpstr>Bursar Charges and Excess Aid  </vt:lpstr>
      <vt:lpstr>Bursar Charges and Excess Aid </vt:lpstr>
      <vt:lpstr>Direct Deposit for Bursar Refunds </vt:lpstr>
      <vt:lpstr>Aid Disbursement</vt:lpstr>
      <vt:lpstr>Aid Disbursement</vt:lpstr>
      <vt:lpstr>Moving Off Campus: Where do I start?</vt:lpstr>
      <vt:lpstr>Important factors when looking for housing</vt:lpstr>
      <vt:lpstr>Suggested Rental Companies </vt:lpstr>
      <vt:lpstr>Important factors when looking for housing</vt:lpstr>
      <vt:lpstr>Important factors when looking for housing</vt:lpstr>
      <vt:lpstr>Important factors when looking for housing</vt:lpstr>
      <vt:lpstr>Other Needs to Consider and Budget</vt:lpstr>
      <vt:lpstr>Important Move In Points</vt:lpstr>
      <vt:lpstr>Important Move In Points</vt:lpstr>
      <vt:lpstr>Working/Student Loans: What if my refund won’t “cover” all my bills?</vt:lpstr>
      <vt:lpstr>Working and Student Loans</vt:lpstr>
      <vt:lpstr>Realistic vs. Unrealistic Work Hours </vt:lpstr>
      <vt:lpstr>PowerPoint Presentation</vt:lpstr>
      <vt:lpstr>Review</vt:lpstr>
      <vt:lpstr>Budgeting Suggestions</vt:lpstr>
      <vt:lpstr>Sample Semester Budget</vt:lpstr>
      <vt:lpstr>Take Home Points...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Off-Campus as a Scholar Logistics and “How to”</dc:title>
  <cp:lastModifiedBy>Araujo, Erika</cp:lastModifiedBy>
  <cp:revision>1</cp:revision>
  <dcterms:modified xsi:type="dcterms:W3CDTF">2024-02-07T17:15:53Z</dcterms:modified>
</cp:coreProperties>
</file>